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363" r:id="rId2"/>
    <p:sldId id="361" r:id="rId3"/>
    <p:sldId id="366" r:id="rId4"/>
    <p:sldId id="365" r:id="rId5"/>
    <p:sldId id="357" r:id="rId6"/>
    <p:sldId id="358" r:id="rId7"/>
    <p:sldId id="359" r:id="rId8"/>
    <p:sldId id="360" r:id="rId9"/>
    <p:sldId id="362" r:id="rId10"/>
    <p:sldId id="300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238" autoAdjust="0"/>
  </p:normalViewPr>
  <p:slideViewPr>
    <p:cSldViewPr snapToGrid="0">
      <p:cViewPr varScale="1">
        <p:scale>
          <a:sx n="68" d="100"/>
          <a:sy n="68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ADB3A-732B-4A7F-8BBD-79F5B0E4EB04}" type="datetimeFigureOut">
              <a:rPr lang="zh-CN" altLang="en-US" smtClean="0"/>
              <a:t>2017/5/26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25FAC-DDD7-4C93-8885-F9263B93DD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680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2EA8C0-67B3-4BA5-B83A-6BF5A5B7CA23}" type="datetimeFigureOut">
              <a:rPr lang="zh-CN" altLang="en-US" smtClean="0"/>
              <a:t>2017/5/26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951C8D-A753-4DF1-B9D4-243E5C44DC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8323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2EA8C0-67B3-4BA5-B83A-6BF5A5B7CA23}" type="datetimeFigureOut">
              <a:rPr lang="zh-CN" altLang="en-US" smtClean="0"/>
              <a:t>2017/5/26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951C8D-A753-4DF1-B9D4-243E5C44DC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8161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2EA8C0-67B3-4BA5-B83A-6BF5A5B7CA23}" type="datetimeFigureOut">
              <a:rPr lang="zh-CN" altLang="en-US" smtClean="0"/>
              <a:t>2017/5/26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951C8D-A753-4DF1-B9D4-243E5C44DC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673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16863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2EA8C0-67B3-4BA5-B83A-6BF5A5B7CA23}" type="datetimeFigureOut">
              <a:rPr lang="zh-CN" altLang="en-US" smtClean="0"/>
              <a:t>2017/5/26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951C8D-A753-4DF1-B9D4-243E5C44DC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736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731520"/>
            <a:ext cx="5181600" cy="5617029"/>
          </a:xfrm>
        </p:spPr>
        <p:txBody>
          <a:bodyPr/>
          <a:lstStyle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731520"/>
            <a:ext cx="5181600" cy="5617029"/>
          </a:xfrm>
        </p:spPr>
        <p:txBody>
          <a:bodyPr/>
          <a:lstStyle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8966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82246"/>
            <a:ext cx="10515600" cy="3794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753701"/>
            <a:ext cx="5157787" cy="4872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1449976"/>
            <a:ext cx="5157787" cy="5133703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753701"/>
            <a:ext cx="5183188" cy="4872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1449976"/>
            <a:ext cx="5183188" cy="5133703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84874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2EA8C0-67B3-4BA5-B83A-6BF5A5B7CA23}" type="datetimeFigureOut">
              <a:rPr lang="zh-CN" altLang="en-US" smtClean="0"/>
              <a:t>2017/5/26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951C8D-A753-4DF1-B9D4-243E5C44DC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370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2EA8C0-67B3-4BA5-B83A-6BF5A5B7CA23}" type="datetimeFigureOut">
              <a:rPr lang="zh-CN" altLang="en-US" smtClean="0"/>
              <a:t>2017/5/26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951C8D-A753-4DF1-B9D4-243E5C44DC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0802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2EA8C0-67B3-4BA5-B83A-6BF5A5B7CA23}" type="datetimeFigureOut">
              <a:rPr lang="zh-CN" altLang="en-US" smtClean="0"/>
              <a:t>2017/5/26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951C8D-A753-4DF1-B9D4-243E5C44DC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604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2EA8C0-67B3-4BA5-B83A-6BF5A5B7CA23}" type="datetimeFigureOut">
              <a:rPr lang="zh-CN" altLang="en-US" smtClean="0"/>
              <a:t>2017/5/26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951C8D-A753-4DF1-B9D4-243E5C44DC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9542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594913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9491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812800"/>
            <a:ext cx="10515600" cy="581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615703" y="6441094"/>
            <a:ext cx="985125" cy="420481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6100763" y="0"/>
            <a:ext cx="6091238" cy="594913"/>
          </a:xfrm>
          <a:prstGeom prst="rect">
            <a:avLst/>
          </a:prstGeom>
          <a:gradFill>
            <a:gsLst>
              <a:gs pos="80000">
                <a:schemeClr val="bg1"/>
              </a:gs>
              <a:gs pos="21000">
                <a:schemeClr val="bg1">
                  <a:alpha val="47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94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effectLst/>
          <a:latin typeface="幼圆" panose="02010509060101010101" pitchFamily="49" charset="-122"/>
          <a:ea typeface="幼圆" panose="02010509060101010101" pitchFamily="49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800" kern="1200">
          <a:solidFill>
            <a:schemeClr val="bg1">
              <a:lumMod val="50000"/>
            </a:schemeClr>
          </a:solidFill>
          <a:effectLst/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bg1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方正兰亭超细黑简体" panose="02000000000000000000" pitchFamily="2" charset="-122"/>
          <a:ea typeface="方正兰亭超细黑简体" panose="02000000000000000000" pitchFamily="2" charset="-122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bg1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方正兰亭超细黑简体" panose="02000000000000000000" pitchFamily="2" charset="-122"/>
          <a:ea typeface="方正兰亭超细黑简体" panose="02000000000000000000" pitchFamily="2" charset="-122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bg1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方正兰亭超细黑简体" panose="02000000000000000000" pitchFamily="2" charset="-122"/>
          <a:ea typeface="方正兰亭超细黑简体" panose="02000000000000000000" pitchFamily="2" charset="-122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bg1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方正兰亭超细黑简体" panose="02000000000000000000" pitchFamily="2" charset="-122"/>
          <a:ea typeface="方正兰亭超细黑简体" panose="020000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john.zhang@mbtech.cn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2602523"/>
            <a:ext cx="6100762" cy="1293202"/>
          </a:xfrm>
          <a:solidFill>
            <a:schemeClr val="bg1">
              <a:alpha val="73000"/>
            </a:schemeClr>
          </a:solidFill>
        </p:spPr>
        <p:txBody>
          <a:bodyPr/>
          <a:lstStyle/>
          <a:p>
            <a:pPr algn="dist"/>
            <a:r>
              <a:rPr lang="zh-CN" altLang="en-US" sz="4000" dirty="0">
                <a:solidFill>
                  <a:schemeClr val="bg1">
                    <a:lumMod val="50000"/>
                  </a:schemeClr>
                </a:solidFill>
              </a:rPr>
              <a:t>不畏浮云遮望眼</a:t>
            </a:r>
            <a:br>
              <a:rPr lang="en-US" altLang="zh-CN" sz="4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zh-CN" altLang="en-US" sz="4000" dirty="0">
                <a:solidFill>
                  <a:schemeClr val="bg1">
                    <a:lumMod val="50000"/>
                  </a:schemeClr>
                </a:solidFill>
              </a:rPr>
              <a:t>拨云见日终有时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100762" y="3895725"/>
            <a:ext cx="6091237" cy="1176338"/>
          </a:xfrm>
          <a:solidFill>
            <a:schemeClr val="bg1">
              <a:lumMod val="50000"/>
              <a:alpha val="50000"/>
            </a:schemeClr>
          </a:solidFill>
        </p:spPr>
        <p:txBody>
          <a:bodyPr>
            <a:noAutofit/>
          </a:bodyPr>
          <a:lstStyle/>
          <a:p>
            <a:pPr algn="dist"/>
            <a:r>
              <a:rPr lang="zh-CN" altLang="en-US" sz="3600" dirty="0">
                <a:solidFill>
                  <a:schemeClr val="bg1"/>
                </a:solidFill>
              </a:rPr>
              <a:t>目标科技</a:t>
            </a:r>
            <a:endParaRPr lang="en-US" altLang="zh-CN" sz="3600" dirty="0">
              <a:solidFill>
                <a:schemeClr val="bg1"/>
              </a:solidFill>
            </a:endParaRPr>
          </a:p>
          <a:p>
            <a:pPr algn="dist"/>
            <a:r>
              <a:rPr lang="zh-CN" altLang="en-US" sz="3600" dirty="0">
                <a:solidFill>
                  <a:schemeClr val="bg1"/>
                </a:solidFill>
              </a:rPr>
              <a:t>媒介渠道投资优化</a:t>
            </a:r>
            <a:r>
              <a:rPr lang="en-US" altLang="zh-CN" sz="3600" dirty="0">
                <a:solidFill>
                  <a:schemeClr val="bg1"/>
                </a:solidFill>
              </a:rPr>
              <a:t>SAAS</a:t>
            </a:r>
            <a:r>
              <a:rPr lang="zh-CN" altLang="en-US" sz="3600" dirty="0">
                <a:solidFill>
                  <a:schemeClr val="bg1"/>
                </a:solidFill>
              </a:rPr>
              <a:t>平台</a:t>
            </a:r>
          </a:p>
        </p:txBody>
      </p:sp>
    </p:spTree>
    <p:extLst>
      <p:ext uri="{BB962C8B-B14F-4D97-AF65-F5344CB8AC3E}">
        <p14:creationId xmlns:p14="http://schemas.microsoft.com/office/powerpoint/2010/main" val="233016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65323" y="5955668"/>
            <a:ext cx="10074575" cy="369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j-cs"/>
              </a:defRPr>
            </a:lvl1pPr>
          </a:lstStyle>
          <a:p>
            <a:pPr algn="ctr"/>
            <a:r>
              <a:rPr lang="zh-CN" altLang="en-US" sz="1400" dirty="0">
                <a:effectLst/>
              </a:rPr>
              <a:t>联系方式： </a:t>
            </a:r>
            <a:r>
              <a:rPr lang="en-US" altLang="zh-CN" sz="1400" dirty="0">
                <a:effectLst/>
                <a:hlinkClick r:id="rId2"/>
              </a:rPr>
              <a:t>consulting@mbtech.cn</a:t>
            </a:r>
            <a:r>
              <a:rPr lang="en-US" altLang="zh-CN" sz="1400" dirty="0">
                <a:effectLst/>
              </a:rPr>
              <a:t>  </a:t>
            </a:r>
            <a:r>
              <a:rPr lang="zh-CN" altLang="en-US" sz="1400" dirty="0">
                <a:effectLst/>
              </a:rPr>
              <a:t>微信公众号：</a:t>
            </a:r>
            <a:r>
              <a:rPr lang="en-US" altLang="zh-CN" sz="1400" dirty="0">
                <a:effectLst/>
              </a:rPr>
              <a:t>em2win</a:t>
            </a:r>
            <a:endParaRPr lang="zh-CN" altLang="en-US" sz="1400" dirty="0">
              <a:effectLst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报价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512572" y="1569790"/>
            <a:ext cx="2448000" cy="55428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186939" y="1545211"/>
            <a:ext cx="2448000" cy="55428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8876058" y="1564879"/>
            <a:ext cx="2448000" cy="554281"/>
          </a:xfrm>
          <a:prstGeom prst="rect">
            <a:avLst/>
          </a:prstGeom>
        </p:spPr>
      </p:pic>
      <p:sp>
        <p:nvSpPr>
          <p:cNvPr id="10" name="内容占位符 53"/>
          <p:cNvSpPr txBox="1">
            <a:spLocks/>
          </p:cNvSpPr>
          <p:nvPr/>
        </p:nvSpPr>
        <p:spPr>
          <a:xfrm>
            <a:off x="838200" y="2118692"/>
            <a:ext cx="2448000" cy="283008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bg1">
                    <a:lumMod val="50000"/>
                  </a:schemeClr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  <a:sym typeface="Wingdings" panose="05000000000000000000" pitchFamily="2" charset="2"/>
              </a:rPr>
              <a:t></a:t>
            </a:r>
            <a:r>
              <a:rPr lang="zh-CN" altLang="en-US" dirty="0">
                <a:solidFill>
                  <a:schemeClr val="bg1"/>
                </a:solidFill>
              </a:rPr>
              <a:t>数据采集服务</a:t>
            </a:r>
          </a:p>
          <a:p>
            <a:r>
              <a:rPr lang="en-US" altLang="zh-CN" dirty="0">
                <a:solidFill>
                  <a:schemeClr val="bg1"/>
                </a:solidFill>
                <a:sym typeface="Wingdings" panose="05000000000000000000" pitchFamily="2" charset="2"/>
              </a:rPr>
              <a:t></a:t>
            </a:r>
            <a:r>
              <a:rPr lang="zh-CN" altLang="en-US" dirty="0">
                <a:solidFill>
                  <a:schemeClr val="bg1"/>
                </a:solidFill>
              </a:rPr>
              <a:t>信息处理服务</a:t>
            </a:r>
          </a:p>
          <a:p>
            <a:r>
              <a:rPr lang="en-US" altLang="zh-CN" dirty="0">
                <a:solidFill>
                  <a:schemeClr val="bg1"/>
                </a:solidFill>
                <a:sym typeface="Wingdings" panose="05000000000000000000" pitchFamily="2" charset="2"/>
              </a:rPr>
              <a:t></a:t>
            </a:r>
            <a:r>
              <a:rPr lang="zh-CN" altLang="en-US" dirty="0">
                <a:solidFill>
                  <a:schemeClr val="bg1"/>
                </a:solidFill>
              </a:rPr>
              <a:t>数据分析服务</a:t>
            </a:r>
          </a:p>
          <a:p>
            <a:r>
              <a:rPr lang="en-US" altLang="zh-CN" dirty="0">
                <a:solidFill>
                  <a:schemeClr val="bg1"/>
                </a:solidFill>
                <a:sym typeface="Wingdings" panose="05000000000000000000" pitchFamily="2" charset="2"/>
              </a:rPr>
              <a:t></a:t>
            </a:r>
            <a:r>
              <a:rPr lang="zh-CN" altLang="en-US" dirty="0">
                <a:solidFill>
                  <a:schemeClr val="bg1"/>
                </a:solidFill>
              </a:rPr>
              <a:t>数据可视化展示</a:t>
            </a:r>
          </a:p>
          <a:p>
            <a:r>
              <a:rPr lang="en-US" altLang="zh-CN" dirty="0">
                <a:solidFill>
                  <a:schemeClr val="bg1"/>
                </a:solidFill>
                <a:sym typeface="Wingdings" panose="05000000000000000000" pitchFamily="2" charset="2"/>
              </a:rPr>
              <a:t></a:t>
            </a:r>
            <a:r>
              <a:rPr lang="en-US" altLang="zh-CN" dirty="0">
                <a:solidFill>
                  <a:schemeClr val="bg1"/>
                </a:solidFill>
              </a:rPr>
              <a:t>5</a:t>
            </a:r>
            <a:r>
              <a:rPr lang="zh-CN" altLang="en-US" dirty="0">
                <a:solidFill>
                  <a:schemeClr val="bg1"/>
                </a:solidFill>
              </a:rPr>
              <a:t>个投放渠道</a:t>
            </a:r>
          </a:p>
        </p:txBody>
      </p:sp>
      <p:sp>
        <p:nvSpPr>
          <p:cNvPr id="11" name="内容占位符 54"/>
          <p:cNvSpPr txBox="1">
            <a:spLocks/>
          </p:cNvSpPr>
          <p:nvPr/>
        </p:nvSpPr>
        <p:spPr>
          <a:xfrm>
            <a:off x="6172200" y="2093171"/>
            <a:ext cx="2450690" cy="285403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bg1">
                    <a:lumMod val="50000"/>
                  </a:schemeClr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  <a:sym typeface="Wingdings" panose="05000000000000000000" pitchFamily="2" charset="2"/>
              </a:rPr>
              <a:t></a:t>
            </a:r>
            <a:r>
              <a:rPr lang="zh-CN" altLang="en-US" dirty="0">
                <a:solidFill>
                  <a:schemeClr val="bg1"/>
                </a:solidFill>
              </a:rPr>
              <a:t>新增渠道</a:t>
            </a:r>
            <a:r>
              <a:rPr lang="en-US" altLang="zh-CN" dirty="0">
                <a:solidFill>
                  <a:schemeClr val="bg1"/>
                </a:solidFill>
              </a:rPr>
              <a:t>3</a:t>
            </a:r>
            <a:r>
              <a:rPr lang="zh-CN" altLang="en-US" dirty="0">
                <a:solidFill>
                  <a:schemeClr val="bg1"/>
                </a:solidFill>
              </a:rPr>
              <a:t>万</a:t>
            </a:r>
            <a:r>
              <a:rPr lang="en-US" altLang="zh-CN" dirty="0">
                <a:solidFill>
                  <a:schemeClr val="bg1"/>
                </a:solidFill>
              </a:rPr>
              <a:t>/</a:t>
            </a:r>
            <a:r>
              <a:rPr lang="zh-CN" altLang="en-US" dirty="0">
                <a:solidFill>
                  <a:schemeClr val="bg1"/>
                </a:solidFill>
              </a:rPr>
              <a:t>个</a:t>
            </a:r>
            <a:r>
              <a:rPr lang="en-US" altLang="zh-CN" dirty="0">
                <a:solidFill>
                  <a:schemeClr val="bg1"/>
                </a:solidFill>
              </a:rPr>
              <a:t>/</a:t>
            </a:r>
            <a:r>
              <a:rPr lang="zh-CN" altLang="en-US" dirty="0">
                <a:solidFill>
                  <a:schemeClr val="bg1"/>
                </a:solidFill>
              </a:rPr>
              <a:t>年</a:t>
            </a:r>
          </a:p>
          <a:p>
            <a:r>
              <a:rPr lang="en-US" altLang="zh-CN" dirty="0">
                <a:solidFill>
                  <a:schemeClr val="bg1"/>
                </a:solidFill>
                <a:sym typeface="Wingdings" panose="05000000000000000000" pitchFamily="2" charset="2"/>
              </a:rPr>
              <a:t></a:t>
            </a:r>
            <a:r>
              <a:rPr lang="zh-CN" altLang="en-US" dirty="0">
                <a:solidFill>
                  <a:schemeClr val="bg1"/>
                </a:solidFill>
              </a:rPr>
              <a:t>网站运营</a:t>
            </a:r>
            <a:r>
              <a:rPr lang="en-US" altLang="zh-CN" dirty="0">
                <a:solidFill>
                  <a:schemeClr val="bg1"/>
                </a:solidFill>
              </a:rPr>
              <a:t>8</a:t>
            </a:r>
            <a:r>
              <a:rPr lang="zh-CN" altLang="en-US" dirty="0">
                <a:solidFill>
                  <a:schemeClr val="bg1"/>
                </a:solidFill>
              </a:rPr>
              <a:t>万</a:t>
            </a:r>
            <a:r>
              <a:rPr lang="en-US" altLang="zh-CN" dirty="0">
                <a:solidFill>
                  <a:schemeClr val="bg1"/>
                </a:solidFill>
              </a:rPr>
              <a:t>/</a:t>
            </a:r>
            <a:r>
              <a:rPr lang="zh-CN" altLang="en-US" dirty="0">
                <a:solidFill>
                  <a:schemeClr val="bg1"/>
                </a:solidFill>
              </a:rPr>
              <a:t>年</a:t>
            </a:r>
          </a:p>
          <a:p>
            <a:r>
              <a:rPr lang="en-US" altLang="zh-CN" dirty="0">
                <a:solidFill>
                  <a:schemeClr val="bg1"/>
                </a:solidFill>
                <a:sym typeface="Wingdings" panose="05000000000000000000" pitchFamily="2" charset="2"/>
              </a:rPr>
              <a:t></a:t>
            </a:r>
            <a:r>
              <a:rPr lang="zh-CN" altLang="en-US" dirty="0">
                <a:solidFill>
                  <a:schemeClr val="bg1"/>
                </a:solidFill>
              </a:rPr>
              <a:t>移动运营</a:t>
            </a:r>
            <a:r>
              <a:rPr lang="en-US" altLang="zh-CN" dirty="0">
                <a:solidFill>
                  <a:schemeClr val="bg1"/>
                </a:solidFill>
              </a:rPr>
              <a:t>8</a:t>
            </a:r>
            <a:r>
              <a:rPr lang="zh-CN" altLang="en-US" dirty="0">
                <a:solidFill>
                  <a:schemeClr val="bg1"/>
                </a:solidFill>
              </a:rPr>
              <a:t>万</a:t>
            </a:r>
            <a:r>
              <a:rPr lang="en-US" altLang="zh-CN" dirty="0">
                <a:solidFill>
                  <a:schemeClr val="bg1"/>
                </a:solidFill>
              </a:rPr>
              <a:t>/</a:t>
            </a:r>
            <a:r>
              <a:rPr lang="zh-CN" altLang="en-US" dirty="0">
                <a:solidFill>
                  <a:schemeClr val="bg1"/>
                </a:solidFill>
              </a:rPr>
              <a:t>年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  <a:sym typeface="Wingdings" panose="05000000000000000000" pitchFamily="2" charset="2"/>
              </a:rPr>
              <a:t></a:t>
            </a:r>
            <a:r>
              <a:rPr lang="zh-CN" altLang="en-US" dirty="0">
                <a:solidFill>
                  <a:schemeClr val="bg1"/>
                </a:solidFill>
              </a:rPr>
              <a:t>专项报告</a:t>
            </a:r>
            <a:r>
              <a:rPr lang="en-US" altLang="zh-CN" dirty="0">
                <a:solidFill>
                  <a:schemeClr val="bg1"/>
                </a:solidFill>
              </a:rPr>
              <a:t>10</a:t>
            </a:r>
            <a:r>
              <a:rPr lang="zh-CN" altLang="en-US" dirty="0">
                <a:solidFill>
                  <a:schemeClr val="bg1"/>
                </a:solidFill>
              </a:rPr>
              <a:t>万</a:t>
            </a:r>
            <a:r>
              <a:rPr lang="en-US" altLang="zh-CN" dirty="0">
                <a:solidFill>
                  <a:schemeClr val="bg1"/>
                </a:solidFill>
              </a:rPr>
              <a:t>/</a:t>
            </a:r>
            <a:r>
              <a:rPr lang="zh-CN" altLang="en-US" dirty="0">
                <a:solidFill>
                  <a:schemeClr val="bg1"/>
                </a:solidFill>
              </a:rPr>
              <a:t>份</a:t>
            </a:r>
          </a:p>
          <a:p>
            <a:r>
              <a:rPr lang="en-US" altLang="zh-CN" dirty="0">
                <a:solidFill>
                  <a:schemeClr val="bg1"/>
                </a:solidFill>
                <a:sym typeface="Wingdings" panose="05000000000000000000" pitchFamily="2" charset="2"/>
              </a:rPr>
              <a:t></a:t>
            </a:r>
            <a:r>
              <a:rPr lang="zh-CN" altLang="en-US" dirty="0">
                <a:solidFill>
                  <a:schemeClr val="bg1"/>
                </a:solidFill>
                <a:sym typeface="Wingdings" panose="05000000000000000000" pitchFamily="2" charset="2"/>
              </a:rPr>
              <a:t>市场运营监测分析报告季度 </a:t>
            </a:r>
            <a:r>
              <a:rPr lang="en-US" altLang="zh-CN" dirty="0">
                <a:solidFill>
                  <a:schemeClr val="bg1"/>
                </a:solidFill>
                <a:sym typeface="Wingdings" panose="05000000000000000000" pitchFamily="2" charset="2"/>
              </a:rPr>
              <a:t>6</a:t>
            </a:r>
            <a:r>
              <a:rPr lang="zh-CN" altLang="en-US" dirty="0">
                <a:solidFill>
                  <a:schemeClr val="bg1"/>
                </a:solidFill>
                <a:sym typeface="Wingdings" panose="05000000000000000000" pitchFamily="2" charset="2"/>
              </a:rPr>
              <a:t>万</a:t>
            </a:r>
            <a:r>
              <a:rPr lang="en-US" altLang="zh-CN" dirty="0">
                <a:solidFill>
                  <a:schemeClr val="bg1"/>
                </a:solidFill>
                <a:sym typeface="Wingdings" panose="05000000000000000000" pitchFamily="2" charset="2"/>
              </a:rPr>
              <a:t>/</a:t>
            </a:r>
            <a:r>
              <a:rPr lang="zh-CN" altLang="en-US" dirty="0">
                <a:solidFill>
                  <a:schemeClr val="bg1"/>
                </a:solidFill>
                <a:sym typeface="Wingdings" panose="05000000000000000000" pitchFamily="2" charset="2"/>
              </a:rPr>
              <a:t>期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3" name="TextBox 216"/>
          <p:cNvSpPr txBox="1"/>
          <p:nvPr/>
        </p:nvSpPr>
        <p:spPr>
          <a:xfrm>
            <a:off x="6217666" y="1609492"/>
            <a:ext cx="2319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增强服务</a:t>
            </a:r>
            <a:endParaRPr lang="en-US" altLang="zh-CN" sz="2000" kern="0" dirty="0">
              <a:ln w="18415" cmpd="sng">
                <a:noFill/>
                <a:prstDash val="solid"/>
              </a:ln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内容占位符 53"/>
          <p:cNvSpPr txBox="1">
            <a:spLocks/>
          </p:cNvSpPr>
          <p:nvPr/>
        </p:nvSpPr>
        <p:spPr>
          <a:xfrm>
            <a:off x="3512571" y="2123611"/>
            <a:ext cx="2448000" cy="283008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bg1">
                    <a:lumMod val="50000"/>
                  </a:schemeClr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bg1">
                    <a:lumMod val="50000"/>
                  </a:schemeClr>
                </a:solidFill>
                <a:effectLst/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bg1">
                    <a:lumMod val="50000"/>
                  </a:schemeClr>
                </a:solidFill>
                <a:effectLst/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1">
                    <a:lumMod val="50000"/>
                  </a:schemeClr>
                </a:solidFill>
                <a:effectLst/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1">
                    <a:lumMod val="50000"/>
                  </a:schemeClr>
                </a:solidFill>
                <a:effectLst/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  <a:sym typeface="Wingdings" panose="05000000000000000000" pitchFamily="2" charset="2"/>
              </a:rPr>
              <a:t></a:t>
            </a:r>
            <a:r>
              <a:rPr lang="zh-CN" altLang="en-US" dirty="0">
                <a:solidFill>
                  <a:schemeClr val="bg1"/>
                </a:solidFill>
                <a:sym typeface="Wingdings" panose="05000000000000000000" pitchFamily="2" charset="2"/>
              </a:rPr>
              <a:t>月</a:t>
            </a:r>
            <a:r>
              <a:rPr lang="en-US" altLang="zh-CN" dirty="0">
                <a:solidFill>
                  <a:schemeClr val="bg1"/>
                </a:solidFill>
              </a:rPr>
              <a:t>PV&lt;6</a:t>
            </a:r>
            <a:r>
              <a:rPr lang="zh-CN" altLang="en-US" dirty="0">
                <a:solidFill>
                  <a:schemeClr val="bg1"/>
                </a:solidFill>
              </a:rPr>
              <a:t>万 </a:t>
            </a:r>
            <a:r>
              <a:rPr lang="en-US" altLang="zh-CN" dirty="0">
                <a:solidFill>
                  <a:schemeClr val="bg1"/>
                </a:solidFill>
              </a:rPr>
              <a:t>9</a:t>
            </a:r>
            <a:r>
              <a:rPr lang="zh-CN" altLang="en-US" dirty="0">
                <a:solidFill>
                  <a:schemeClr val="bg1"/>
                </a:solidFill>
              </a:rPr>
              <a:t>分</a:t>
            </a:r>
            <a:r>
              <a:rPr lang="en-US" altLang="zh-CN" dirty="0">
                <a:solidFill>
                  <a:schemeClr val="bg1"/>
                </a:solidFill>
              </a:rPr>
              <a:t>/PV</a:t>
            </a:r>
            <a:endParaRPr lang="zh-CN" altLang="en-US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  <a:sym typeface="Wingdings" panose="05000000000000000000" pitchFamily="2" charset="2"/>
              </a:rPr>
              <a:t></a:t>
            </a:r>
            <a:r>
              <a:rPr lang="zh-CN" altLang="en-US" dirty="0">
                <a:solidFill>
                  <a:schemeClr val="bg1"/>
                </a:solidFill>
                <a:sym typeface="Wingdings" panose="05000000000000000000" pitchFamily="2" charset="2"/>
              </a:rPr>
              <a:t>月</a:t>
            </a:r>
            <a:r>
              <a:rPr lang="en-US" altLang="zh-CN" dirty="0">
                <a:solidFill>
                  <a:schemeClr val="bg1"/>
                </a:solidFill>
              </a:rPr>
              <a:t>PV&lt;15</a:t>
            </a:r>
            <a:r>
              <a:rPr lang="zh-CN" altLang="en-US" dirty="0">
                <a:solidFill>
                  <a:schemeClr val="bg1"/>
                </a:solidFill>
              </a:rPr>
              <a:t>万 </a:t>
            </a:r>
            <a:r>
              <a:rPr lang="en-US" altLang="zh-CN" dirty="0">
                <a:solidFill>
                  <a:schemeClr val="bg1"/>
                </a:solidFill>
              </a:rPr>
              <a:t>7</a:t>
            </a:r>
            <a:r>
              <a:rPr lang="zh-CN" altLang="en-US" dirty="0">
                <a:solidFill>
                  <a:schemeClr val="bg1"/>
                </a:solidFill>
              </a:rPr>
              <a:t>分</a:t>
            </a:r>
            <a:r>
              <a:rPr lang="en-US" altLang="zh-CN" dirty="0">
                <a:solidFill>
                  <a:schemeClr val="bg1"/>
                </a:solidFill>
              </a:rPr>
              <a:t>/PV</a:t>
            </a:r>
            <a:endParaRPr lang="zh-CN" altLang="en-US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  <a:sym typeface="Wingdings" panose="05000000000000000000" pitchFamily="2" charset="2"/>
              </a:rPr>
              <a:t></a:t>
            </a:r>
            <a:r>
              <a:rPr lang="zh-CN" altLang="en-US" dirty="0">
                <a:solidFill>
                  <a:schemeClr val="bg1"/>
                </a:solidFill>
                <a:sym typeface="Wingdings" panose="05000000000000000000" pitchFamily="2" charset="2"/>
              </a:rPr>
              <a:t>月</a:t>
            </a:r>
            <a:r>
              <a:rPr lang="en-US" altLang="zh-CN" dirty="0">
                <a:solidFill>
                  <a:schemeClr val="bg1"/>
                </a:solidFill>
              </a:rPr>
              <a:t>PV&lt;50</a:t>
            </a:r>
            <a:r>
              <a:rPr lang="zh-CN" altLang="en-US" dirty="0">
                <a:solidFill>
                  <a:schemeClr val="bg1"/>
                </a:solidFill>
              </a:rPr>
              <a:t>万</a:t>
            </a:r>
            <a:r>
              <a:rPr lang="en-US" altLang="zh-CN" dirty="0">
                <a:solidFill>
                  <a:schemeClr val="bg1"/>
                </a:solidFill>
              </a:rPr>
              <a:t> 5</a:t>
            </a:r>
            <a:r>
              <a:rPr lang="zh-CN" altLang="en-US" dirty="0">
                <a:solidFill>
                  <a:schemeClr val="bg1"/>
                </a:solidFill>
              </a:rPr>
              <a:t>分</a:t>
            </a:r>
            <a:r>
              <a:rPr lang="en-US" altLang="zh-CN" dirty="0">
                <a:solidFill>
                  <a:schemeClr val="bg1"/>
                </a:solidFill>
              </a:rPr>
              <a:t>/PV</a:t>
            </a:r>
            <a:endParaRPr lang="zh-CN" altLang="en-US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  <a:sym typeface="Wingdings" panose="05000000000000000000" pitchFamily="2" charset="2"/>
              </a:rPr>
              <a:t></a:t>
            </a:r>
            <a:r>
              <a:rPr lang="zh-CN" altLang="en-US" dirty="0">
                <a:solidFill>
                  <a:schemeClr val="bg1"/>
                </a:solidFill>
                <a:sym typeface="Wingdings" panose="05000000000000000000" pitchFamily="2" charset="2"/>
              </a:rPr>
              <a:t>月</a:t>
            </a:r>
            <a:r>
              <a:rPr lang="en-US" altLang="zh-CN" dirty="0">
                <a:solidFill>
                  <a:schemeClr val="bg1"/>
                </a:solidFill>
              </a:rPr>
              <a:t>PV&lt;1</a:t>
            </a:r>
            <a:r>
              <a:rPr lang="zh-CN" altLang="en-US" dirty="0">
                <a:solidFill>
                  <a:schemeClr val="bg1"/>
                </a:solidFill>
              </a:rPr>
              <a:t>百万</a:t>
            </a:r>
            <a:r>
              <a:rPr lang="en-US" altLang="zh-CN" dirty="0">
                <a:solidFill>
                  <a:schemeClr val="bg1"/>
                </a:solidFill>
              </a:rPr>
              <a:t>3</a:t>
            </a:r>
            <a:r>
              <a:rPr lang="zh-CN" altLang="en-US" dirty="0">
                <a:solidFill>
                  <a:schemeClr val="bg1"/>
                </a:solidFill>
              </a:rPr>
              <a:t>分</a:t>
            </a:r>
            <a:r>
              <a:rPr lang="en-US" altLang="zh-CN" dirty="0">
                <a:solidFill>
                  <a:schemeClr val="bg1"/>
                </a:solidFill>
              </a:rPr>
              <a:t>/PV</a:t>
            </a:r>
            <a:endParaRPr lang="zh-CN" altLang="en-US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  <a:sym typeface="Wingdings" panose="05000000000000000000" pitchFamily="2" charset="2"/>
              </a:rPr>
              <a:t></a:t>
            </a:r>
            <a:r>
              <a:rPr lang="zh-CN" altLang="en-US" dirty="0">
                <a:solidFill>
                  <a:schemeClr val="bg1"/>
                </a:solidFill>
                <a:sym typeface="Wingdings" panose="05000000000000000000" pitchFamily="2" charset="2"/>
              </a:rPr>
              <a:t>月</a:t>
            </a:r>
            <a:r>
              <a:rPr lang="en-US" altLang="zh-CN" dirty="0">
                <a:solidFill>
                  <a:schemeClr val="bg1"/>
                </a:solidFill>
                <a:sym typeface="Wingdings" panose="05000000000000000000" pitchFamily="2" charset="2"/>
              </a:rPr>
              <a:t>PV&gt;</a:t>
            </a:r>
            <a:r>
              <a:rPr lang="en-US" altLang="zh-CN" dirty="0">
                <a:solidFill>
                  <a:schemeClr val="bg1"/>
                </a:solidFill>
              </a:rPr>
              <a:t>100</a:t>
            </a:r>
            <a:r>
              <a:rPr lang="zh-CN" altLang="en-US" dirty="0">
                <a:solidFill>
                  <a:schemeClr val="bg1"/>
                </a:solidFill>
              </a:rPr>
              <a:t>万 </a:t>
            </a:r>
            <a:r>
              <a:rPr lang="zh-CN" altLang="en-US" dirty="0">
                <a:solidFill>
                  <a:schemeClr val="bg1"/>
                </a:solidFill>
                <a:sym typeface="Wingdings" panose="05000000000000000000" pitchFamily="2" charset="2"/>
              </a:rPr>
              <a:t>另议</a:t>
            </a:r>
            <a:endParaRPr lang="zh-CN" altLang="en-US" dirty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TextBox 216"/>
          <p:cNvSpPr txBox="1"/>
          <p:nvPr/>
        </p:nvSpPr>
        <p:spPr>
          <a:xfrm>
            <a:off x="3562961" y="1624240"/>
            <a:ext cx="2319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基础服务报价</a:t>
            </a:r>
            <a:endParaRPr lang="en-US" altLang="zh-CN" sz="2000" kern="0" dirty="0">
              <a:ln w="18415" cmpd="sng">
                <a:noFill/>
                <a:prstDash val="solid"/>
              </a:ln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内容占位符 54"/>
          <p:cNvSpPr txBox="1">
            <a:spLocks/>
          </p:cNvSpPr>
          <p:nvPr/>
        </p:nvSpPr>
        <p:spPr>
          <a:xfrm>
            <a:off x="8876067" y="2112837"/>
            <a:ext cx="2450690" cy="285403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bg1">
                    <a:lumMod val="50000"/>
                  </a:schemeClr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bg1">
                    <a:lumMod val="50000"/>
                  </a:schemeClr>
                </a:solidFill>
                <a:effectLst/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bg1">
                    <a:lumMod val="50000"/>
                  </a:schemeClr>
                </a:solidFill>
                <a:effectLst/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1">
                    <a:lumMod val="50000"/>
                  </a:schemeClr>
                </a:solidFill>
                <a:effectLst/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1">
                    <a:lumMod val="50000"/>
                  </a:schemeClr>
                </a:solidFill>
                <a:effectLst/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  <a:sym typeface="Wingdings" panose="05000000000000000000" pitchFamily="2" charset="2"/>
              </a:rPr>
              <a:t></a:t>
            </a:r>
            <a:r>
              <a:rPr lang="zh-CN" altLang="en-US" dirty="0">
                <a:solidFill>
                  <a:schemeClr val="bg1"/>
                </a:solidFill>
              </a:rPr>
              <a:t>电视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zh-CN" altLang="en-US" dirty="0">
                <a:solidFill>
                  <a:schemeClr val="bg1"/>
                </a:solidFill>
              </a:rPr>
              <a:t>广播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  <a:sym typeface="Wingdings" panose="05000000000000000000" pitchFamily="2" charset="2"/>
              </a:rPr>
              <a:t></a:t>
            </a:r>
            <a:r>
              <a:rPr lang="zh-CN" altLang="en-US" dirty="0">
                <a:solidFill>
                  <a:schemeClr val="bg1"/>
                </a:solidFill>
              </a:rPr>
              <a:t>站牌 车身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  <a:sym typeface="Wingdings" panose="05000000000000000000" pitchFamily="2" charset="2"/>
              </a:rPr>
              <a:t></a:t>
            </a:r>
            <a:r>
              <a:rPr lang="zh-CN" altLang="en-US" dirty="0">
                <a:solidFill>
                  <a:schemeClr val="bg1"/>
                </a:solidFill>
              </a:rPr>
              <a:t>杂志 报纸 目录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zh-CN" dirty="0">
                <a:solidFill>
                  <a:schemeClr val="bg1"/>
                </a:solidFill>
                <a:sym typeface="Wingdings" panose="05000000000000000000" pitchFamily="2" charset="2"/>
              </a:rPr>
              <a:t></a:t>
            </a:r>
            <a:r>
              <a:rPr lang="zh-CN" altLang="en-US" dirty="0">
                <a:solidFill>
                  <a:schemeClr val="bg1"/>
                </a:solidFill>
                <a:sym typeface="Wingdings" panose="05000000000000000000" pitchFamily="2" charset="2"/>
              </a:rPr>
              <a:t>线下渠道另议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7" name="TextBox 216"/>
          <p:cNvSpPr txBox="1"/>
          <p:nvPr/>
        </p:nvSpPr>
        <p:spPr>
          <a:xfrm>
            <a:off x="8921533" y="1629158"/>
            <a:ext cx="2319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线下渠道</a:t>
            </a:r>
            <a:endParaRPr lang="en-US" altLang="zh-CN" sz="2000" kern="0" dirty="0">
              <a:ln w="18415" cmpd="sng">
                <a:noFill/>
                <a:prstDash val="solid"/>
              </a:ln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838201" y="1564870"/>
            <a:ext cx="2448000" cy="554281"/>
          </a:xfrm>
          <a:prstGeom prst="rect">
            <a:avLst/>
          </a:prstGeom>
        </p:spPr>
      </p:pic>
      <p:sp>
        <p:nvSpPr>
          <p:cNvPr id="19" name="TextBox 216"/>
          <p:cNvSpPr txBox="1"/>
          <p:nvPr/>
        </p:nvSpPr>
        <p:spPr>
          <a:xfrm>
            <a:off x="890008" y="1618817"/>
            <a:ext cx="2319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基础服务包</a:t>
            </a:r>
            <a:endParaRPr lang="en-US" altLang="zh-CN" sz="2000" kern="0" dirty="0">
              <a:ln w="18415" cmpd="sng">
                <a:noFill/>
                <a:prstDash val="solid"/>
              </a:ln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646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3512572" y="2784234"/>
            <a:ext cx="2448000" cy="554281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6186939" y="2759655"/>
            <a:ext cx="2448000" cy="554281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876058" y="2779323"/>
            <a:ext cx="2448000" cy="55428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归因模型</a:t>
            </a:r>
          </a:p>
        </p:txBody>
      </p:sp>
      <p:sp>
        <p:nvSpPr>
          <p:cNvPr id="54" name="内容占位符 53"/>
          <p:cNvSpPr>
            <a:spLocks noGrp="1"/>
          </p:cNvSpPr>
          <p:nvPr>
            <p:ph sz="half" idx="1"/>
          </p:nvPr>
        </p:nvSpPr>
        <p:spPr>
          <a:xfrm>
            <a:off x="838200" y="3333136"/>
            <a:ext cx="2448000" cy="2830082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消费者从接触新产品，到最终完成转化（下载、购买）之间，平均要经过七次曝光。</a:t>
            </a:r>
          </a:p>
        </p:txBody>
      </p:sp>
      <p:sp>
        <p:nvSpPr>
          <p:cNvPr id="55" name="内容占位符 54"/>
          <p:cNvSpPr>
            <a:spLocks noGrp="1"/>
          </p:cNvSpPr>
          <p:nvPr>
            <p:ph sz="half" idx="2"/>
          </p:nvPr>
        </p:nvSpPr>
        <p:spPr>
          <a:xfrm>
            <a:off x="6172200" y="3307615"/>
            <a:ext cx="2450690" cy="2854034"/>
          </a:xfr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视频、搜索、展示广告、社交平台等多渠道影响，最终在电子邮件渠道转化。通常把这张订单归功于最后一个渠道。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由此计算的渠道 </a:t>
            </a:r>
            <a:r>
              <a:rPr lang="en-US" altLang="zh-CN" dirty="0">
                <a:solidFill>
                  <a:schemeClr val="bg1"/>
                </a:solidFill>
              </a:rPr>
              <a:t>ROI </a:t>
            </a:r>
            <a:r>
              <a:rPr lang="zh-CN" altLang="en-US" dirty="0">
                <a:solidFill>
                  <a:schemeClr val="bg1"/>
                </a:solidFill>
              </a:rPr>
              <a:t>含有误差，导致跨渠道推广资金分配不合理。</a:t>
            </a: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6285557" y="1281728"/>
            <a:ext cx="1078790" cy="1082429"/>
            <a:chOff x="8293484" y="3347566"/>
            <a:chExt cx="1078790" cy="1082429"/>
          </a:xfrm>
        </p:grpSpPr>
        <p:sp>
          <p:nvSpPr>
            <p:cNvPr id="28" name="椭圆 27"/>
            <p:cNvSpPr/>
            <p:nvPr/>
          </p:nvSpPr>
          <p:spPr>
            <a:xfrm>
              <a:off x="8293484" y="3347566"/>
              <a:ext cx="1078790" cy="1082429"/>
            </a:xfrm>
            <a:prstGeom prst="ellipse">
              <a:avLst/>
            </a:prstGeom>
            <a:solidFill>
              <a:srgbClr val="C00000">
                <a:alpha val="40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Freeform 558"/>
            <p:cNvSpPr>
              <a:spLocks noEditPoints="1"/>
            </p:cNvSpPr>
            <p:nvPr/>
          </p:nvSpPr>
          <p:spPr bwMode="auto">
            <a:xfrm>
              <a:off x="8494517" y="3656390"/>
              <a:ext cx="646422" cy="511653"/>
            </a:xfrm>
            <a:custGeom>
              <a:avLst/>
              <a:gdLst>
                <a:gd name="T0" fmla="*/ 99 w 120"/>
                <a:gd name="T1" fmla="*/ 40 h 95"/>
                <a:gd name="T2" fmla="*/ 96 w 120"/>
                <a:gd name="T3" fmla="*/ 36 h 95"/>
                <a:gd name="T4" fmla="*/ 95 w 120"/>
                <a:gd name="T5" fmla="*/ 22 h 95"/>
                <a:gd name="T6" fmla="*/ 70 w 120"/>
                <a:gd name="T7" fmla="*/ 23 h 95"/>
                <a:gd name="T8" fmla="*/ 66 w 120"/>
                <a:gd name="T9" fmla="*/ 16 h 95"/>
                <a:gd name="T10" fmla="*/ 45 w 120"/>
                <a:gd name="T11" fmla="*/ 6 h 95"/>
                <a:gd name="T12" fmla="*/ 11 w 120"/>
                <a:gd name="T13" fmla="*/ 34 h 95"/>
                <a:gd name="T14" fmla="*/ 2 w 120"/>
                <a:gd name="T15" fmla="*/ 60 h 95"/>
                <a:gd name="T16" fmla="*/ 51 w 120"/>
                <a:gd name="T17" fmla="*/ 93 h 95"/>
                <a:gd name="T18" fmla="*/ 111 w 120"/>
                <a:gd name="T19" fmla="*/ 67 h 95"/>
                <a:gd name="T20" fmla="*/ 99 w 120"/>
                <a:gd name="T21" fmla="*/ 40 h 95"/>
                <a:gd name="T22" fmla="*/ 53 w 120"/>
                <a:gd name="T23" fmla="*/ 86 h 95"/>
                <a:gd name="T24" fmla="*/ 14 w 120"/>
                <a:gd name="T25" fmla="*/ 62 h 95"/>
                <a:gd name="T26" fmla="*/ 53 w 120"/>
                <a:gd name="T27" fmla="*/ 35 h 95"/>
                <a:gd name="T28" fmla="*/ 92 w 120"/>
                <a:gd name="T29" fmla="*/ 57 h 95"/>
                <a:gd name="T30" fmla="*/ 53 w 120"/>
                <a:gd name="T31" fmla="*/ 8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95">
                  <a:moveTo>
                    <a:pt x="99" y="40"/>
                  </a:moveTo>
                  <a:cubicBezTo>
                    <a:pt x="94" y="39"/>
                    <a:pt x="96" y="36"/>
                    <a:pt x="96" y="36"/>
                  </a:cubicBezTo>
                  <a:cubicBezTo>
                    <a:pt x="96" y="36"/>
                    <a:pt x="101" y="28"/>
                    <a:pt x="95" y="22"/>
                  </a:cubicBezTo>
                  <a:cubicBezTo>
                    <a:pt x="88" y="14"/>
                    <a:pt x="70" y="23"/>
                    <a:pt x="70" y="23"/>
                  </a:cubicBezTo>
                  <a:cubicBezTo>
                    <a:pt x="63" y="25"/>
                    <a:pt x="65" y="22"/>
                    <a:pt x="66" y="16"/>
                  </a:cubicBezTo>
                  <a:cubicBezTo>
                    <a:pt x="66" y="10"/>
                    <a:pt x="64" y="0"/>
                    <a:pt x="45" y="6"/>
                  </a:cubicBezTo>
                  <a:cubicBezTo>
                    <a:pt x="27" y="12"/>
                    <a:pt x="11" y="34"/>
                    <a:pt x="11" y="34"/>
                  </a:cubicBezTo>
                  <a:cubicBezTo>
                    <a:pt x="0" y="49"/>
                    <a:pt x="2" y="60"/>
                    <a:pt x="2" y="60"/>
                  </a:cubicBezTo>
                  <a:cubicBezTo>
                    <a:pt x="5" y="85"/>
                    <a:pt x="31" y="91"/>
                    <a:pt x="51" y="93"/>
                  </a:cubicBezTo>
                  <a:cubicBezTo>
                    <a:pt x="73" y="95"/>
                    <a:pt x="102" y="86"/>
                    <a:pt x="111" y="67"/>
                  </a:cubicBezTo>
                  <a:cubicBezTo>
                    <a:pt x="120" y="48"/>
                    <a:pt x="104" y="41"/>
                    <a:pt x="99" y="40"/>
                  </a:cubicBezTo>
                  <a:close/>
                  <a:moveTo>
                    <a:pt x="53" y="86"/>
                  </a:moveTo>
                  <a:cubicBezTo>
                    <a:pt x="32" y="87"/>
                    <a:pt x="14" y="76"/>
                    <a:pt x="14" y="62"/>
                  </a:cubicBezTo>
                  <a:cubicBezTo>
                    <a:pt x="14" y="48"/>
                    <a:pt x="32" y="36"/>
                    <a:pt x="53" y="35"/>
                  </a:cubicBezTo>
                  <a:cubicBezTo>
                    <a:pt x="74" y="34"/>
                    <a:pt x="92" y="43"/>
                    <a:pt x="92" y="57"/>
                  </a:cubicBezTo>
                  <a:cubicBezTo>
                    <a:pt x="92" y="72"/>
                    <a:pt x="74" y="85"/>
                    <a:pt x="53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77800" dist="101600" dir="2700000" algn="tl" rotWithShape="0">
                <a:prstClr val="black">
                  <a:alpha val="32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559"/>
            <p:cNvSpPr>
              <a:spLocks noEditPoints="1"/>
            </p:cNvSpPr>
            <p:nvPr/>
          </p:nvSpPr>
          <p:spPr bwMode="auto">
            <a:xfrm>
              <a:off x="8638420" y="3882523"/>
              <a:ext cx="255828" cy="226133"/>
            </a:xfrm>
            <a:custGeom>
              <a:avLst/>
              <a:gdLst>
                <a:gd name="T0" fmla="*/ 22 w 47"/>
                <a:gd name="T1" fmla="*/ 3 h 42"/>
                <a:gd name="T2" fmla="*/ 3 w 47"/>
                <a:gd name="T3" fmla="*/ 25 h 42"/>
                <a:gd name="T4" fmla="*/ 9 w 47"/>
                <a:gd name="T5" fmla="*/ 35 h 42"/>
                <a:gd name="T6" fmla="*/ 41 w 47"/>
                <a:gd name="T7" fmla="*/ 29 h 42"/>
                <a:gd name="T8" fmla="*/ 22 w 47"/>
                <a:gd name="T9" fmla="*/ 3 h 42"/>
                <a:gd name="T10" fmla="*/ 16 w 47"/>
                <a:gd name="T11" fmla="*/ 31 h 42"/>
                <a:gd name="T12" fmla="*/ 9 w 47"/>
                <a:gd name="T13" fmla="*/ 26 h 42"/>
                <a:gd name="T14" fmla="*/ 16 w 47"/>
                <a:gd name="T15" fmla="*/ 19 h 42"/>
                <a:gd name="T16" fmla="*/ 24 w 47"/>
                <a:gd name="T17" fmla="*/ 24 h 42"/>
                <a:gd name="T18" fmla="*/ 16 w 47"/>
                <a:gd name="T19" fmla="*/ 31 h 42"/>
                <a:gd name="T20" fmla="*/ 29 w 47"/>
                <a:gd name="T21" fmla="*/ 20 h 42"/>
                <a:gd name="T22" fmla="*/ 25 w 47"/>
                <a:gd name="T23" fmla="*/ 20 h 42"/>
                <a:gd name="T24" fmla="*/ 26 w 47"/>
                <a:gd name="T25" fmla="*/ 16 h 42"/>
                <a:gd name="T26" fmla="*/ 30 w 47"/>
                <a:gd name="T27" fmla="*/ 16 h 42"/>
                <a:gd name="T28" fmla="*/ 29 w 47"/>
                <a:gd name="T29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42">
                  <a:moveTo>
                    <a:pt x="22" y="3"/>
                  </a:moveTo>
                  <a:cubicBezTo>
                    <a:pt x="0" y="5"/>
                    <a:pt x="3" y="25"/>
                    <a:pt x="3" y="25"/>
                  </a:cubicBezTo>
                  <a:cubicBezTo>
                    <a:pt x="3" y="25"/>
                    <a:pt x="3" y="32"/>
                    <a:pt x="9" y="35"/>
                  </a:cubicBezTo>
                  <a:cubicBezTo>
                    <a:pt x="21" y="42"/>
                    <a:pt x="34" y="38"/>
                    <a:pt x="41" y="29"/>
                  </a:cubicBezTo>
                  <a:cubicBezTo>
                    <a:pt x="47" y="21"/>
                    <a:pt x="43" y="0"/>
                    <a:pt x="22" y="3"/>
                  </a:cubicBezTo>
                  <a:close/>
                  <a:moveTo>
                    <a:pt x="16" y="31"/>
                  </a:moveTo>
                  <a:cubicBezTo>
                    <a:pt x="12" y="31"/>
                    <a:pt x="9" y="29"/>
                    <a:pt x="9" y="26"/>
                  </a:cubicBezTo>
                  <a:cubicBezTo>
                    <a:pt x="9" y="22"/>
                    <a:pt x="12" y="19"/>
                    <a:pt x="16" y="19"/>
                  </a:cubicBezTo>
                  <a:cubicBezTo>
                    <a:pt x="21" y="18"/>
                    <a:pt x="24" y="21"/>
                    <a:pt x="24" y="24"/>
                  </a:cubicBezTo>
                  <a:cubicBezTo>
                    <a:pt x="24" y="27"/>
                    <a:pt x="20" y="31"/>
                    <a:pt x="16" y="31"/>
                  </a:cubicBezTo>
                  <a:close/>
                  <a:moveTo>
                    <a:pt x="29" y="20"/>
                  </a:moveTo>
                  <a:cubicBezTo>
                    <a:pt x="28" y="21"/>
                    <a:pt x="26" y="21"/>
                    <a:pt x="25" y="20"/>
                  </a:cubicBezTo>
                  <a:cubicBezTo>
                    <a:pt x="25" y="19"/>
                    <a:pt x="25" y="17"/>
                    <a:pt x="26" y="16"/>
                  </a:cubicBezTo>
                  <a:cubicBezTo>
                    <a:pt x="28" y="15"/>
                    <a:pt x="29" y="15"/>
                    <a:pt x="30" y="16"/>
                  </a:cubicBezTo>
                  <a:cubicBezTo>
                    <a:pt x="31" y="17"/>
                    <a:pt x="30" y="19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77800" dist="101600" dir="2700000" algn="tl" rotWithShape="0">
                <a:prstClr val="black">
                  <a:alpha val="32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561"/>
            <p:cNvSpPr/>
            <p:nvPr/>
          </p:nvSpPr>
          <p:spPr bwMode="auto">
            <a:xfrm>
              <a:off x="8953637" y="3592433"/>
              <a:ext cx="290090" cy="269532"/>
            </a:xfrm>
            <a:custGeom>
              <a:avLst/>
              <a:gdLst>
                <a:gd name="T0" fmla="*/ 22 w 54"/>
                <a:gd name="T1" fmla="*/ 2 h 50"/>
                <a:gd name="T2" fmla="*/ 4 w 54"/>
                <a:gd name="T3" fmla="*/ 2 h 50"/>
                <a:gd name="T4" fmla="*/ 3 w 54"/>
                <a:gd name="T5" fmla="*/ 2 h 50"/>
                <a:gd name="T6" fmla="*/ 3 w 54"/>
                <a:gd name="T7" fmla="*/ 2 h 50"/>
                <a:gd name="T8" fmla="*/ 0 w 54"/>
                <a:gd name="T9" fmla="*/ 7 h 50"/>
                <a:gd name="T10" fmla="*/ 5 w 54"/>
                <a:gd name="T11" fmla="*/ 12 h 50"/>
                <a:gd name="T12" fmla="*/ 9 w 54"/>
                <a:gd name="T13" fmla="*/ 11 h 50"/>
                <a:gd name="T14" fmla="*/ 35 w 54"/>
                <a:gd name="T15" fmla="*/ 24 h 50"/>
                <a:gd name="T16" fmla="*/ 36 w 54"/>
                <a:gd name="T17" fmla="*/ 41 h 50"/>
                <a:gd name="T18" fmla="*/ 35 w 54"/>
                <a:gd name="T19" fmla="*/ 46 h 50"/>
                <a:gd name="T20" fmla="*/ 40 w 54"/>
                <a:gd name="T21" fmla="*/ 50 h 50"/>
                <a:gd name="T22" fmla="*/ 45 w 54"/>
                <a:gd name="T23" fmla="*/ 46 h 50"/>
                <a:gd name="T24" fmla="*/ 45 w 54"/>
                <a:gd name="T25" fmla="*/ 46 h 50"/>
                <a:gd name="T26" fmla="*/ 22 w 54"/>
                <a:gd name="T27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50">
                  <a:moveTo>
                    <a:pt x="22" y="2"/>
                  </a:moveTo>
                  <a:cubicBezTo>
                    <a:pt x="14" y="0"/>
                    <a:pt x="6" y="1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10"/>
                    <a:pt x="2" y="12"/>
                    <a:pt x="5" y="12"/>
                  </a:cubicBezTo>
                  <a:cubicBezTo>
                    <a:pt x="5" y="12"/>
                    <a:pt x="7" y="12"/>
                    <a:pt x="9" y="11"/>
                  </a:cubicBezTo>
                  <a:cubicBezTo>
                    <a:pt x="11" y="10"/>
                    <a:pt x="27" y="11"/>
                    <a:pt x="35" y="24"/>
                  </a:cubicBezTo>
                  <a:cubicBezTo>
                    <a:pt x="39" y="33"/>
                    <a:pt x="37" y="40"/>
                    <a:pt x="36" y="41"/>
                  </a:cubicBezTo>
                  <a:cubicBezTo>
                    <a:pt x="36" y="41"/>
                    <a:pt x="35" y="43"/>
                    <a:pt x="35" y="46"/>
                  </a:cubicBezTo>
                  <a:cubicBezTo>
                    <a:pt x="35" y="49"/>
                    <a:pt x="38" y="50"/>
                    <a:pt x="40" y="50"/>
                  </a:cubicBezTo>
                  <a:cubicBezTo>
                    <a:pt x="43" y="50"/>
                    <a:pt x="45" y="50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54" y="18"/>
                    <a:pt x="35" y="5"/>
                    <a:pt x="22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77800" dist="101600" dir="2700000" algn="tl" rotWithShape="0">
                <a:prstClr val="black">
                  <a:alpha val="32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727789" y="1284090"/>
            <a:ext cx="1078790" cy="1082429"/>
            <a:chOff x="1346912" y="94303"/>
            <a:chExt cx="1078790" cy="1082429"/>
          </a:xfrm>
        </p:grpSpPr>
        <p:sp>
          <p:nvSpPr>
            <p:cNvPr id="33" name="椭圆 32"/>
            <p:cNvSpPr/>
            <p:nvPr/>
          </p:nvSpPr>
          <p:spPr>
            <a:xfrm>
              <a:off x="1346912" y="94303"/>
              <a:ext cx="1078790" cy="1082429"/>
            </a:xfrm>
            <a:prstGeom prst="ellipse">
              <a:avLst/>
            </a:prstGeom>
            <a:solidFill>
              <a:srgbClr val="C00000">
                <a:alpha val="40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Freeform 290"/>
            <p:cNvSpPr/>
            <p:nvPr/>
          </p:nvSpPr>
          <p:spPr bwMode="auto">
            <a:xfrm>
              <a:off x="1525567" y="414735"/>
              <a:ext cx="721480" cy="441563"/>
            </a:xfrm>
            <a:custGeom>
              <a:avLst/>
              <a:gdLst/>
              <a:ahLst/>
              <a:cxnLst/>
              <a:rect l="l" t="t" r="r" b="b"/>
              <a:pathLst>
                <a:path w="319088" h="203201">
                  <a:moveTo>
                    <a:pt x="317500" y="201613"/>
                  </a:moveTo>
                  <a:lnTo>
                    <a:pt x="319088" y="201613"/>
                  </a:lnTo>
                  <a:lnTo>
                    <a:pt x="319088" y="203201"/>
                  </a:lnTo>
                  <a:lnTo>
                    <a:pt x="317500" y="203201"/>
                  </a:lnTo>
                  <a:close/>
                  <a:moveTo>
                    <a:pt x="0" y="201613"/>
                  </a:moveTo>
                  <a:lnTo>
                    <a:pt x="1588" y="201613"/>
                  </a:lnTo>
                  <a:lnTo>
                    <a:pt x="1588" y="203201"/>
                  </a:lnTo>
                  <a:lnTo>
                    <a:pt x="0" y="203201"/>
                  </a:lnTo>
                  <a:close/>
                  <a:moveTo>
                    <a:pt x="100013" y="85725"/>
                  </a:moveTo>
                  <a:lnTo>
                    <a:pt x="157163" y="134938"/>
                  </a:lnTo>
                  <a:lnTo>
                    <a:pt x="217487" y="85725"/>
                  </a:lnTo>
                  <a:lnTo>
                    <a:pt x="311150" y="201613"/>
                  </a:lnTo>
                  <a:lnTo>
                    <a:pt x="3175" y="201613"/>
                  </a:lnTo>
                  <a:close/>
                  <a:moveTo>
                    <a:pt x="317501" y="3175"/>
                  </a:moveTo>
                  <a:lnTo>
                    <a:pt x="317501" y="193675"/>
                  </a:lnTo>
                  <a:lnTo>
                    <a:pt x="223838" y="80963"/>
                  </a:lnTo>
                  <a:close/>
                  <a:moveTo>
                    <a:pt x="0" y="3175"/>
                  </a:moveTo>
                  <a:lnTo>
                    <a:pt x="93663" y="80963"/>
                  </a:lnTo>
                  <a:lnTo>
                    <a:pt x="0" y="193675"/>
                  </a:lnTo>
                  <a:close/>
                  <a:moveTo>
                    <a:pt x="6350" y="0"/>
                  </a:moveTo>
                  <a:lnTo>
                    <a:pt x="311150" y="0"/>
                  </a:lnTo>
                  <a:lnTo>
                    <a:pt x="217487" y="74613"/>
                  </a:lnTo>
                  <a:lnTo>
                    <a:pt x="212725" y="77788"/>
                  </a:lnTo>
                  <a:lnTo>
                    <a:pt x="157163" y="122238"/>
                  </a:lnTo>
                  <a:lnTo>
                    <a:pt x="104775" y="77788"/>
                  </a:lnTo>
                  <a:lnTo>
                    <a:pt x="100013" y="77788"/>
                  </a:lnTo>
                  <a:lnTo>
                    <a:pt x="96837" y="74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77800" dist="101600" dir="2700000" algn="tl" rotWithShape="0">
                <a:prstClr val="black">
                  <a:alpha val="32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406876" y="1281728"/>
            <a:ext cx="1078790" cy="1082429"/>
            <a:chOff x="2630151" y="4089267"/>
            <a:chExt cx="1078790" cy="1082429"/>
          </a:xfrm>
        </p:grpSpPr>
        <p:sp>
          <p:nvSpPr>
            <p:cNvPr id="36" name="椭圆 35"/>
            <p:cNvSpPr/>
            <p:nvPr/>
          </p:nvSpPr>
          <p:spPr>
            <a:xfrm>
              <a:off x="2630151" y="4089267"/>
              <a:ext cx="1078790" cy="1082429"/>
            </a:xfrm>
            <a:prstGeom prst="ellipse">
              <a:avLst/>
            </a:prstGeom>
            <a:solidFill>
              <a:srgbClr val="C00000">
                <a:alpha val="40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Freeform 566"/>
            <p:cNvSpPr>
              <a:spLocks noEditPoints="1"/>
            </p:cNvSpPr>
            <p:nvPr/>
          </p:nvSpPr>
          <p:spPr bwMode="auto">
            <a:xfrm>
              <a:off x="2883357" y="4309603"/>
              <a:ext cx="572377" cy="641756"/>
            </a:xfrm>
            <a:custGeom>
              <a:avLst/>
              <a:gdLst>
                <a:gd name="T0" fmla="*/ 15 w 98"/>
                <a:gd name="T1" fmla="*/ 55 h 110"/>
                <a:gd name="T2" fmla="*/ 25 w 98"/>
                <a:gd name="T3" fmla="*/ 36 h 110"/>
                <a:gd name="T4" fmla="*/ 11 w 98"/>
                <a:gd name="T5" fmla="*/ 24 h 110"/>
                <a:gd name="T6" fmla="*/ 1 w 98"/>
                <a:gd name="T7" fmla="*/ 38 h 110"/>
                <a:gd name="T8" fmla="*/ 15 w 98"/>
                <a:gd name="T9" fmla="*/ 55 h 110"/>
                <a:gd name="T10" fmla="*/ 27 w 98"/>
                <a:gd name="T11" fmla="*/ 79 h 110"/>
                <a:gd name="T12" fmla="*/ 27 w 98"/>
                <a:gd name="T13" fmla="*/ 84 h 110"/>
                <a:gd name="T14" fmla="*/ 32 w 98"/>
                <a:gd name="T15" fmla="*/ 89 h 110"/>
                <a:gd name="T16" fmla="*/ 38 w 98"/>
                <a:gd name="T17" fmla="*/ 89 h 110"/>
                <a:gd name="T18" fmla="*/ 38 w 98"/>
                <a:gd name="T19" fmla="*/ 75 h 110"/>
                <a:gd name="T20" fmla="*/ 32 w 98"/>
                <a:gd name="T21" fmla="*/ 75 h 110"/>
                <a:gd name="T22" fmla="*/ 27 w 98"/>
                <a:gd name="T23" fmla="*/ 79 h 110"/>
                <a:gd name="T24" fmla="*/ 36 w 98"/>
                <a:gd name="T25" fmla="*/ 33 h 110"/>
                <a:gd name="T26" fmla="*/ 48 w 98"/>
                <a:gd name="T27" fmla="*/ 16 h 110"/>
                <a:gd name="T28" fmla="*/ 36 w 98"/>
                <a:gd name="T29" fmla="*/ 0 h 110"/>
                <a:gd name="T30" fmla="*/ 25 w 98"/>
                <a:gd name="T31" fmla="*/ 16 h 110"/>
                <a:gd name="T32" fmla="*/ 36 w 98"/>
                <a:gd name="T33" fmla="*/ 33 h 110"/>
                <a:gd name="T34" fmla="*/ 63 w 98"/>
                <a:gd name="T35" fmla="*/ 34 h 110"/>
                <a:gd name="T36" fmla="*/ 78 w 98"/>
                <a:gd name="T37" fmla="*/ 19 h 110"/>
                <a:gd name="T38" fmla="*/ 68 w 98"/>
                <a:gd name="T39" fmla="*/ 3 h 110"/>
                <a:gd name="T40" fmla="*/ 54 w 98"/>
                <a:gd name="T41" fmla="*/ 17 h 110"/>
                <a:gd name="T42" fmla="*/ 63 w 98"/>
                <a:gd name="T43" fmla="*/ 34 h 110"/>
                <a:gd name="T44" fmla="*/ 84 w 98"/>
                <a:gd name="T45" fmla="*/ 73 h 110"/>
                <a:gd name="T46" fmla="*/ 63 w 98"/>
                <a:gd name="T47" fmla="*/ 52 h 110"/>
                <a:gd name="T48" fmla="*/ 34 w 98"/>
                <a:gd name="T49" fmla="*/ 51 h 110"/>
                <a:gd name="T50" fmla="*/ 20 w 98"/>
                <a:gd name="T51" fmla="*/ 66 h 110"/>
                <a:gd name="T52" fmla="*/ 8 w 98"/>
                <a:gd name="T53" fmla="*/ 89 h 110"/>
                <a:gd name="T54" fmla="*/ 22 w 98"/>
                <a:gd name="T55" fmla="*/ 103 h 110"/>
                <a:gd name="T56" fmla="*/ 40 w 98"/>
                <a:gd name="T57" fmla="*/ 102 h 110"/>
                <a:gd name="T58" fmla="*/ 58 w 98"/>
                <a:gd name="T59" fmla="*/ 102 h 110"/>
                <a:gd name="T60" fmla="*/ 87 w 98"/>
                <a:gd name="T61" fmla="*/ 95 h 110"/>
                <a:gd name="T62" fmla="*/ 84 w 98"/>
                <a:gd name="T63" fmla="*/ 73 h 110"/>
                <a:gd name="T64" fmla="*/ 45 w 98"/>
                <a:gd name="T65" fmla="*/ 95 h 110"/>
                <a:gd name="T66" fmla="*/ 30 w 98"/>
                <a:gd name="T67" fmla="*/ 95 h 110"/>
                <a:gd name="T68" fmla="*/ 21 w 98"/>
                <a:gd name="T69" fmla="*/ 89 h 110"/>
                <a:gd name="T70" fmla="*/ 20 w 98"/>
                <a:gd name="T71" fmla="*/ 78 h 110"/>
                <a:gd name="T72" fmla="*/ 30 w 98"/>
                <a:gd name="T73" fmla="*/ 69 h 110"/>
                <a:gd name="T74" fmla="*/ 38 w 98"/>
                <a:gd name="T75" fmla="*/ 69 h 110"/>
                <a:gd name="T76" fmla="*/ 38 w 98"/>
                <a:gd name="T77" fmla="*/ 59 h 110"/>
                <a:gd name="T78" fmla="*/ 45 w 98"/>
                <a:gd name="T79" fmla="*/ 59 h 110"/>
                <a:gd name="T80" fmla="*/ 45 w 98"/>
                <a:gd name="T81" fmla="*/ 95 h 110"/>
                <a:gd name="T82" fmla="*/ 72 w 98"/>
                <a:gd name="T83" fmla="*/ 95 h 110"/>
                <a:gd name="T84" fmla="*/ 55 w 98"/>
                <a:gd name="T85" fmla="*/ 95 h 110"/>
                <a:gd name="T86" fmla="*/ 48 w 98"/>
                <a:gd name="T87" fmla="*/ 89 h 110"/>
                <a:gd name="T88" fmla="*/ 48 w 98"/>
                <a:gd name="T89" fmla="*/ 70 h 110"/>
                <a:gd name="T90" fmla="*/ 55 w 98"/>
                <a:gd name="T91" fmla="*/ 70 h 110"/>
                <a:gd name="T92" fmla="*/ 55 w 98"/>
                <a:gd name="T93" fmla="*/ 86 h 110"/>
                <a:gd name="T94" fmla="*/ 58 w 98"/>
                <a:gd name="T95" fmla="*/ 89 h 110"/>
                <a:gd name="T96" fmla="*/ 65 w 98"/>
                <a:gd name="T97" fmla="*/ 89 h 110"/>
                <a:gd name="T98" fmla="*/ 65 w 98"/>
                <a:gd name="T99" fmla="*/ 70 h 110"/>
                <a:gd name="T100" fmla="*/ 72 w 98"/>
                <a:gd name="T101" fmla="*/ 70 h 110"/>
                <a:gd name="T102" fmla="*/ 72 w 98"/>
                <a:gd name="T103" fmla="*/ 95 h 110"/>
                <a:gd name="T104" fmla="*/ 96 w 98"/>
                <a:gd name="T105" fmla="*/ 45 h 110"/>
                <a:gd name="T106" fmla="*/ 84 w 98"/>
                <a:gd name="T107" fmla="*/ 32 h 110"/>
                <a:gd name="T108" fmla="*/ 72 w 98"/>
                <a:gd name="T109" fmla="*/ 48 h 110"/>
                <a:gd name="T110" fmla="*/ 85 w 98"/>
                <a:gd name="T111" fmla="*/ 62 h 110"/>
                <a:gd name="T112" fmla="*/ 96 w 98"/>
                <a:gd name="T113" fmla="*/ 4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" h="110">
                  <a:moveTo>
                    <a:pt x="15" y="55"/>
                  </a:moveTo>
                  <a:cubicBezTo>
                    <a:pt x="27" y="53"/>
                    <a:pt x="25" y="39"/>
                    <a:pt x="25" y="36"/>
                  </a:cubicBezTo>
                  <a:cubicBezTo>
                    <a:pt x="24" y="32"/>
                    <a:pt x="19" y="24"/>
                    <a:pt x="11" y="24"/>
                  </a:cubicBezTo>
                  <a:cubicBezTo>
                    <a:pt x="2" y="25"/>
                    <a:pt x="1" y="38"/>
                    <a:pt x="1" y="38"/>
                  </a:cubicBezTo>
                  <a:cubicBezTo>
                    <a:pt x="0" y="45"/>
                    <a:pt x="4" y="58"/>
                    <a:pt x="15" y="55"/>
                  </a:cubicBezTo>
                  <a:close/>
                  <a:moveTo>
                    <a:pt x="27" y="79"/>
                  </a:moveTo>
                  <a:cubicBezTo>
                    <a:pt x="27" y="80"/>
                    <a:pt x="26" y="82"/>
                    <a:pt x="27" y="84"/>
                  </a:cubicBezTo>
                  <a:cubicBezTo>
                    <a:pt x="28" y="89"/>
                    <a:pt x="32" y="89"/>
                    <a:pt x="32" y="89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29" y="76"/>
                    <a:pt x="28" y="78"/>
                    <a:pt x="27" y="79"/>
                  </a:cubicBezTo>
                  <a:close/>
                  <a:moveTo>
                    <a:pt x="36" y="33"/>
                  </a:moveTo>
                  <a:cubicBezTo>
                    <a:pt x="42" y="33"/>
                    <a:pt x="48" y="25"/>
                    <a:pt x="48" y="16"/>
                  </a:cubicBezTo>
                  <a:cubicBezTo>
                    <a:pt x="48" y="8"/>
                    <a:pt x="42" y="0"/>
                    <a:pt x="36" y="0"/>
                  </a:cubicBezTo>
                  <a:cubicBezTo>
                    <a:pt x="30" y="0"/>
                    <a:pt x="25" y="8"/>
                    <a:pt x="25" y="16"/>
                  </a:cubicBezTo>
                  <a:cubicBezTo>
                    <a:pt x="25" y="25"/>
                    <a:pt x="30" y="33"/>
                    <a:pt x="36" y="33"/>
                  </a:cubicBezTo>
                  <a:close/>
                  <a:moveTo>
                    <a:pt x="63" y="34"/>
                  </a:moveTo>
                  <a:cubicBezTo>
                    <a:pt x="71" y="35"/>
                    <a:pt x="77" y="26"/>
                    <a:pt x="78" y="19"/>
                  </a:cubicBezTo>
                  <a:cubicBezTo>
                    <a:pt x="79" y="12"/>
                    <a:pt x="74" y="4"/>
                    <a:pt x="68" y="3"/>
                  </a:cubicBezTo>
                  <a:cubicBezTo>
                    <a:pt x="62" y="2"/>
                    <a:pt x="54" y="11"/>
                    <a:pt x="54" y="17"/>
                  </a:cubicBezTo>
                  <a:cubicBezTo>
                    <a:pt x="53" y="25"/>
                    <a:pt x="55" y="32"/>
                    <a:pt x="63" y="34"/>
                  </a:cubicBezTo>
                  <a:close/>
                  <a:moveTo>
                    <a:pt x="84" y="73"/>
                  </a:moveTo>
                  <a:cubicBezTo>
                    <a:pt x="84" y="73"/>
                    <a:pt x="71" y="63"/>
                    <a:pt x="63" y="52"/>
                  </a:cubicBezTo>
                  <a:cubicBezTo>
                    <a:pt x="53" y="37"/>
                    <a:pt x="38" y="43"/>
                    <a:pt x="34" y="51"/>
                  </a:cubicBezTo>
                  <a:cubicBezTo>
                    <a:pt x="29" y="59"/>
                    <a:pt x="21" y="64"/>
                    <a:pt x="20" y="66"/>
                  </a:cubicBezTo>
                  <a:cubicBezTo>
                    <a:pt x="19" y="67"/>
                    <a:pt x="4" y="75"/>
                    <a:pt x="8" y="89"/>
                  </a:cubicBezTo>
                  <a:cubicBezTo>
                    <a:pt x="11" y="103"/>
                    <a:pt x="22" y="103"/>
                    <a:pt x="22" y="103"/>
                  </a:cubicBezTo>
                  <a:cubicBezTo>
                    <a:pt x="22" y="103"/>
                    <a:pt x="31" y="104"/>
                    <a:pt x="40" y="102"/>
                  </a:cubicBezTo>
                  <a:cubicBezTo>
                    <a:pt x="50" y="100"/>
                    <a:pt x="58" y="102"/>
                    <a:pt x="58" y="102"/>
                  </a:cubicBezTo>
                  <a:cubicBezTo>
                    <a:pt x="58" y="102"/>
                    <a:pt x="81" y="110"/>
                    <a:pt x="87" y="95"/>
                  </a:cubicBezTo>
                  <a:cubicBezTo>
                    <a:pt x="93" y="81"/>
                    <a:pt x="84" y="73"/>
                    <a:pt x="84" y="73"/>
                  </a:cubicBezTo>
                  <a:close/>
                  <a:moveTo>
                    <a:pt x="45" y="95"/>
                  </a:moveTo>
                  <a:cubicBezTo>
                    <a:pt x="30" y="95"/>
                    <a:pt x="30" y="95"/>
                    <a:pt x="30" y="95"/>
                  </a:cubicBezTo>
                  <a:cubicBezTo>
                    <a:pt x="24" y="94"/>
                    <a:pt x="21" y="89"/>
                    <a:pt x="21" y="89"/>
                  </a:cubicBezTo>
                  <a:cubicBezTo>
                    <a:pt x="21" y="88"/>
                    <a:pt x="19" y="84"/>
                    <a:pt x="20" y="78"/>
                  </a:cubicBezTo>
                  <a:cubicBezTo>
                    <a:pt x="23" y="70"/>
                    <a:pt x="30" y="69"/>
                    <a:pt x="30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45" y="59"/>
                    <a:pt x="45" y="59"/>
                    <a:pt x="45" y="59"/>
                  </a:cubicBezTo>
                  <a:lnTo>
                    <a:pt x="45" y="95"/>
                  </a:lnTo>
                  <a:close/>
                  <a:moveTo>
                    <a:pt x="72" y="95"/>
                  </a:moveTo>
                  <a:cubicBezTo>
                    <a:pt x="55" y="95"/>
                    <a:pt x="55" y="95"/>
                    <a:pt x="55" y="95"/>
                  </a:cubicBezTo>
                  <a:cubicBezTo>
                    <a:pt x="49" y="93"/>
                    <a:pt x="48" y="89"/>
                    <a:pt x="48" y="89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6" y="88"/>
                    <a:pt x="58" y="89"/>
                    <a:pt x="58" y="89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72" y="70"/>
                    <a:pt x="72" y="70"/>
                    <a:pt x="72" y="70"/>
                  </a:cubicBezTo>
                  <a:lnTo>
                    <a:pt x="72" y="95"/>
                  </a:lnTo>
                  <a:close/>
                  <a:moveTo>
                    <a:pt x="96" y="45"/>
                  </a:moveTo>
                  <a:cubicBezTo>
                    <a:pt x="96" y="42"/>
                    <a:pt x="94" y="32"/>
                    <a:pt x="84" y="32"/>
                  </a:cubicBezTo>
                  <a:cubicBezTo>
                    <a:pt x="74" y="32"/>
                    <a:pt x="72" y="41"/>
                    <a:pt x="72" y="48"/>
                  </a:cubicBezTo>
                  <a:cubicBezTo>
                    <a:pt x="72" y="54"/>
                    <a:pt x="73" y="62"/>
                    <a:pt x="85" y="62"/>
                  </a:cubicBezTo>
                  <a:cubicBezTo>
                    <a:pt x="98" y="62"/>
                    <a:pt x="96" y="48"/>
                    <a:pt x="96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77800" dist="101600" dir="2700000" algn="tl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8" name="椭圆 37"/>
          <p:cNvSpPr/>
          <p:nvPr/>
        </p:nvSpPr>
        <p:spPr>
          <a:xfrm>
            <a:off x="1234134" y="1281728"/>
            <a:ext cx="1078790" cy="1082429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9" name="Freeform 177"/>
          <p:cNvSpPr>
            <a:spLocks noEditPoints="1"/>
          </p:cNvSpPr>
          <p:nvPr/>
        </p:nvSpPr>
        <p:spPr bwMode="auto">
          <a:xfrm>
            <a:off x="1447140" y="1471277"/>
            <a:ext cx="659044" cy="659040"/>
          </a:xfrm>
          <a:custGeom>
            <a:avLst/>
            <a:gdLst>
              <a:gd name="T0" fmla="*/ 117977886 w 55"/>
              <a:gd name="T1" fmla="*/ 648868068 h 55"/>
              <a:gd name="T2" fmla="*/ 117977886 w 55"/>
              <a:gd name="T3" fmla="*/ 0 h 55"/>
              <a:gd name="T4" fmla="*/ 648874938 w 55"/>
              <a:gd name="T5" fmla="*/ 530890807 h 55"/>
              <a:gd name="T6" fmla="*/ 318538231 w 55"/>
              <a:gd name="T7" fmla="*/ 283141306 h 55"/>
              <a:gd name="T8" fmla="*/ 94380935 w 55"/>
              <a:gd name="T9" fmla="*/ 436510371 h 55"/>
              <a:gd name="T10" fmla="*/ 318538231 w 55"/>
              <a:gd name="T11" fmla="*/ 601677850 h 55"/>
              <a:gd name="T12" fmla="*/ 554494003 w 55"/>
              <a:gd name="T13" fmla="*/ 436510371 h 55"/>
              <a:gd name="T14" fmla="*/ 188765304 w 55"/>
              <a:gd name="T15" fmla="*/ 365726762 h 55"/>
              <a:gd name="T16" fmla="*/ 153369878 w 55"/>
              <a:gd name="T17" fmla="*/ 365726762 h 55"/>
              <a:gd name="T18" fmla="*/ 224157296 w 55"/>
              <a:gd name="T19" fmla="*/ 330331523 h 55"/>
              <a:gd name="T20" fmla="*/ 235955772 w 55"/>
              <a:gd name="T21" fmla="*/ 47190218 h 55"/>
              <a:gd name="T22" fmla="*/ 165168353 w 55"/>
              <a:gd name="T23" fmla="*/ 47190218 h 55"/>
              <a:gd name="T24" fmla="*/ 200560345 w 55"/>
              <a:gd name="T25" fmla="*/ 247749501 h 55"/>
              <a:gd name="T26" fmla="*/ 271347764 w 55"/>
              <a:gd name="T27" fmla="*/ 47190218 h 55"/>
              <a:gd name="T28" fmla="*/ 283146239 w 55"/>
              <a:gd name="T29" fmla="*/ 519095828 h 55"/>
              <a:gd name="T30" fmla="*/ 224157296 w 55"/>
              <a:gd name="T31" fmla="*/ 507297415 h 55"/>
              <a:gd name="T32" fmla="*/ 247750813 w 55"/>
              <a:gd name="T33" fmla="*/ 495499002 h 55"/>
              <a:gd name="T34" fmla="*/ 283146239 w 55"/>
              <a:gd name="T35" fmla="*/ 507297415 h 55"/>
              <a:gd name="T36" fmla="*/ 306739755 w 55"/>
              <a:gd name="T37" fmla="*/ 542689220 h 55"/>
              <a:gd name="T38" fmla="*/ 318538231 w 55"/>
              <a:gd name="T39" fmla="*/ 94380435 h 55"/>
              <a:gd name="T40" fmla="*/ 271347764 w 55"/>
              <a:gd name="T41" fmla="*/ 200559283 h 55"/>
              <a:gd name="T42" fmla="*/ 342135182 w 55"/>
              <a:gd name="T43" fmla="*/ 235951088 h 55"/>
              <a:gd name="T44" fmla="*/ 330336707 w 55"/>
              <a:gd name="T45" fmla="*/ 200559283 h 55"/>
              <a:gd name="T46" fmla="*/ 306739755 w 55"/>
              <a:gd name="T47" fmla="*/ 141570653 h 55"/>
              <a:gd name="T48" fmla="*/ 330336707 w 55"/>
              <a:gd name="T49" fmla="*/ 200559283 h 55"/>
              <a:gd name="T50" fmla="*/ 389325650 w 55"/>
              <a:gd name="T51" fmla="*/ 542689220 h 55"/>
              <a:gd name="T52" fmla="*/ 330336707 w 55"/>
              <a:gd name="T53" fmla="*/ 542689220 h 55"/>
              <a:gd name="T54" fmla="*/ 353930223 w 55"/>
              <a:gd name="T55" fmla="*/ 401118567 h 55"/>
              <a:gd name="T56" fmla="*/ 412919166 w 55"/>
              <a:gd name="T57" fmla="*/ 436510371 h 55"/>
              <a:gd name="T58" fmla="*/ 377527174 w 55"/>
              <a:gd name="T59" fmla="*/ 412916980 h 55"/>
              <a:gd name="T60" fmla="*/ 377527174 w 55"/>
              <a:gd name="T61" fmla="*/ 519095828 h 55"/>
              <a:gd name="T62" fmla="*/ 460109633 w 55"/>
              <a:gd name="T63" fmla="*/ 247749501 h 55"/>
              <a:gd name="T64" fmla="*/ 436516117 w 55"/>
              <a:gd name="T65" fmla="*/ 212357697 h 55"/>
              <a:gd name="T66" fmla="*/ 412919166 w 55"/>
              <a:gd name="T67" fmla="*/ 212357697 h 55"/>
              <a:gd name="T68" fmla="*/ 377527174 w 55"/>
              <a:gd name="T69" fmla="*/ 224156110 h 55"/>
              <a:gd name="T70" fmla="*/ 436516117 w 55"/>
              <a:gd name="T71" fmla="*/ 235951088 h 55"/>
              <a:gd name="T72" fmla="*/ 519098576 w 55"/>
              <a:gd name="T73" fmla="*/ 495499002 h 55"/>
              <a:gd name="T74" fmla="*/ 471908109 w 55"/>
              <a:gd name="T75" fmla="*/ 542689220 h 55"/>
              <a:gd name="T76" fmla="*/ 436516117 w 55"/>
              <a:gd name="T77" fmla="*/ 436510371 h 55"/>
              <a:gd name="T78" fmla="*/ 507303535 w 55"/>
              <a:gd name="T79" fmla="*/ 401118567 h 55"/>
              <a:gd name="T80" fmla="*/ 460109633 w 55"/>
              <a:gd name="T81" fmla="*/ 471905611 h 55"/>
              <a:gd name="T82" fmla="*/ 483706584 w 55"/>
              <a:gd name="T83" fmla="*/ 507297415 h 55"/>
              <a:gd name="T84" fmla="*/ 519098576 w 55"/>
              <a:gd name="T85" fmla="*/ 495499002 h 55"/>
              <a:gd name="T86" fmla="*/ 471908109 w 55"/>
              <a:gd name="T87" fmla="*/ 412916980 h 55"/>
              <a:gd name="T88" fmla="*/ 483706584 w 55"/>
              <a:gd name="T89" fmla="*/ 448308785 h 5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55" h="55">
                <a:moveTo>
                  <a:pt x="55" y="45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5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5"/>
                </a:lnTo>
                <a:close/>
                <a:moveTo>
                  <a:pt x="46" y="28"/>
                </a:moveTo>
                <a:cubicBezTo>
                  <a:pt x="46" y="26"/>
                  <a:pt x="44" y="24"/>
                  <a:pt x="42" y="24"/>
                </a:cubicBezTo>
                <a:cubicBezTo>
                  <a:pt x="37" y="24"/>
                  <a:pt x="32" y="24"/>
                  <a:pt x="27" y="24"/>
                </a:cubicBezTo>
                <a:cubicBezTo>
                  <a:pt x="22" y="24"/>
                  <a:pt x="17" y="24"/>
                  <a:pt x="13" y="24"/>
                </a:cubicBezTo>
                <a:cubicBezTo>
                  <a:pt x="10" y="24"/>
                  <a:pt x="9" y="26"/>
                  <a:pt x="8" y="28"/>
                </a:cubicBezTo>
                <a:cubicBezTo>
                  <a:pt x="8" y="31"/>
                  <a:pt x="8" y="34"/>
                  <a:pt x="8" y="37"/>
                </a:cubicBezTo>
                <a:cubicBezTo>
                  <a:pt x="8" y="40"/>
                  <a:pt x="8" y="44"/>
                  <a:pt x="8" y="47"/>
                </a:cubicBezTo>
                <a:cubicBezTo>
                  <a:pt x="9" y="49"/>
                  <a:pt x="10" y="50"/>
                  <a:pt x="12" y="50"/>
                </a:cubicBezTo>
                <a:cubicBezTo>
                  <a:pt x="17" y="51"/>
                  <a:pt x="22" y="51"/>
                  <a:pt x="27" y="51"/>
                </a:cubicBezTo>
                <a:cubicBezTo>
                  <a:pt x="32" y="51"/>
                  <a:pt x="37" y="51"/>
                  <a:pt x="42" y="50"/>
                </a:cubicBezTo>
                <a:cubicBezTo>
                  <a:pt x="44" y="50"/>
                  <a:pt x="46" y="49"/>
                  <a:pt x="46" y="47"/>
                </a:cubicBezTo>
                <a:cubicBezTo>
                  <a:pt x="47" y="44"/>
                  <a:pt x="47" y="40"/>
                  <a:pt x="47" y="37"/>
                </a:cubicBezTo>
                <a:cubicBezTo>
                  <a:pt x="47" y="34"/>
                  <a:pt x="47" y="31"/>
                  <a:pt x="46" y="28"/>
                </a:cubicBezTo>
                <a:close/>
                <a:moveTo>
                  <a:pt x="19" y="31"/>
                </a:moveTo>
                <a:cubicBezTo>
                  <a:pt x="16" y="31"/>
                  <a:pt x="16" y="31"/>
                  <a:pt x="16" y="31"/>
                </a:cubicBezTo>
                <a:cubicBezTo>
                  <a:pt x="16" y="46"/>
                  <a:pt x="16" y="46"/>
                  <a:pt x="16" y="46"/>
                </a:cubicBezTo>
                <a:cubicBezTo>
                  <a:pt x="13" y="46"/>
                  <a:pt x="13" y="46"/>
                  <a:pt x="13" y="46"/>
                </a:cubicBezTo>
                <a:cubicBezTo>
                  <a:pt x="13" y="31"/>
                  <a:pt x="13" y="31"/>
                  <a:pt x="13" y="31"/>
                </a:cubicBezTo>
                <a:cubicBezTo>
                  <a:pt x="10" y="31"/>
                  <a:pt x="10" y="31"/>
                  <a:pt x="10" y="31"/>
                </a:cubicBezTo>
                <a:cubicBezTo>
                  <a:pt x="10" y="28"/>
                  <a:pt x="10" y="28"/>
                  <a:pt x="10" y="28"/>
                </a:cubicBezTo>
                <a:cubicBezTo>
                  <a:pt x="19" y="28"/>
                  <a:pt x="19" y="28"/>
                  <a:pt x="19" y="28"/>
                </a:cubicBezTo>
                <a:lnTo>
                  <a:pt x="19" y="31"/>
                </a:lnTo>
                <a:close/>
                <a:moveTo>
                  <a:pt x="23" y="4"/>
                </a:moveTo>
                <a:cubicBezTo>
                  <a:pt x="20" y="4"/>
                  <a:pt x="20" y="4"/>
                  <a:pt x="20" y="4"/>
                </a:cubicBezTo>
                <a:cubicBezTo>
                  <a:pt x="19" y="10"/>
                  <a:pt x="19" y="10"/>
                  <a:pt x="19" y="10"/>
                </a:cubicBezTo>
                <a:cubicBezTo>
                  <a:pt x="17" y="4"/>
                  <a:pt x="17" y="4"/>
                  <a:pt x="17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4" y="5"/>
                  <a:pt x="15" y="7"/>
                  <a:pt x="16" y="8"/>
                </a:cubicBezTo>
                <a:cubicBezTo>
                  <a:pt x="16" y="11"/>
                  <a:pt x="17" y="13"/>
                  <a:pt x="17" y="14"/>
                </a:cubicBezTo>
                <a:cubicBezTo>
                  <a:pt x="17" y="21"/>
                  <a:pt x="17" y="21"/>
                  <a:pt x="17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14"/>
                  <a:pt x="20" y="14"/>
                  <a:pt x="20" y="14"/>
                </a:cubicBezTo>
                <a:lnTo>
                  <a:pt x="23" y="4"/>
                </a:lnTo>
                <a:close/>
                <a:moveTo>
                  <a:pt x="26" y="46"/>
                </a:moveTo>
                <a:cubicBezTo>
                  <a:pt x="24" y="46"/>
                  <a:pt x="24" y="46"/>
                  <a:pt x="24" y="46"/>
                </a:cubicBezTo>
                <a:cubicBezTo>
                  <a:pt x="24" y="44"/>
                  <a:pt x="24" y="44"/>
                  <a:pt x="24" y="44"/>
                </a:cubicBezTo>
                <a:cubicBezTo>
                  <a:pt x="23" y="45"/>
                  <a:pt x="22" y="46"/>
                  <a:pt x="21" y="46"/>
                </a:cubicBezTo>
                <a:cubicBezTo>
                  <a:pt x="20" y="46"/>
                  <a:pt x="20" y="46"/>
                  <a:pt x="19" y="45"/>
                </a:cubicBezTo>
                <a:cubicBezTo>
                  <a:pt x="19" y="45"/>
                  <a:pt x="19" y="44"/>
                  <a:pt x="19" y="43"/>
                </a:cubicBezTo>
                <a:cubicBezTo>
                  <a:pt x="19" y="33"/>
                  <a:pt x="19" y="33"/>
                  <a:pt x="19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42"/>
                  <a:pt x="21" y="42"/>
                  <a:pt x="21" y="42"/>
                </a:cubicBezTo>
                <a:cubicBezTo>
                  <a:pt x="21" y="43"/>
                  <a:pt x="21" y="43"/>
                  <a:pt x="22" y="43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4"/>
                  <a:pt x="23" y="43"/>
                  <a:pt x="24" y="43"/>
                </a:cubicBezTo>
                <a:cubicBezTo>
                  <a:pt x="24" y="33"/>
                  <a:pt x="24" y="33"/>
                  <a:pt x="24" y="33"/>
                </a:cubicBezTo>
                <a:cubicBezTo>
                  <a:pt x="26" y="33"/>
                  <a:pt x="26" y="33"/>
                  <a:pt x="26" y="33"/>
                </a:cubicBezTo>
                <a:lnTo>
                  <a:pt x="26" y="46"/>
                </a:lnTo>
                <a:close/>
                <a:moveTo>
                  <a:pt x="30" y="12"/>
                </a:moveTo>
                <a:cubicBezTo>
                  <a:pt x="30" y="11"/>
                  <a:pt x="30" y="10"/>
                  <a:pt x="29" y="9"/>
                </a:cubicBezTo>
                <a:cubicBezTo>
                  <a:pt x="29" y="8"/>
                  <a:pt x="28" y="8"/>
                  <a:pt x="27" y="8"/>
                </a:cubicBezTo>
                <a:cubicBezTo>
                  <a:pt x="25" y="8"/>
                  <a:pt x="25" y="8"/>
                  <a:pt x="24" y="9"/>
                </a:cubicBezTo>
                <a:cubicBezTo>
                  <a:pt x="23" y="10"/>
                  <a:pt x="23" y="11"/>
                  <a:pt x="23" y="12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18"/>
                  <a:pt x="23" y="19"/>
                  <a:pt x="24" y="20"/>
                </a:cubicBezTo>
                <a:cubicBezTo>
                  <a:pt x="25" y="21"/>
                  <a:pt x="25" y="21"/>
                  <a:pt x="27" y="21"/>
                </a:cubicBezTo>
                <a:cubicBezTo>
                  <a:pt x="28" y="21"/>
                  <a:pt x="29" y="21"/>
                  <a:pt x="29" y="20"/>
                </a:cubicBezTo>
                <a:cubicBezTo>
                  <a:pt x="30" y="19"/>
                  <a:pt x="30" y="18"/>
                  <a:pt x="30" y="17"/>
                </a:cubicBezTo>
                <a:lnTo>
                  <a:pt x="30" y="12"/>
                </a:lnTo>
                <a:close/>
                <a:moveTo>
                  <a:pt x="28" y="17"/>
                </a:moveTo>
                <a:cubicBezTo>
                  <a:pt x="28" y="19"/>
                  <a:pt x="27" y="19"/>
                  <a:pt x="27" y="19"/>
                </a:cubicBezTo>
                <a:cubicBezTo>
                  <a:pt x="26" y="19"/>
                  <a:pt x="26" y="19"/>
                  <a:pt x="26" y="17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1"/>
                  <a:pt x="26" y="10"/>
                  <a:pt x="27" y="10"/>
                </a:cubicBezTo>
                <a:cubicBezTo>
                  <a:pt x="27" y="10"/>
                  <a:pt x="28" y="11"/>
                  <a:pt x="28" y="12"/>
                </a:cubicBezTo>
                <a:lnTo>
                  <a:pt x="28" y="17"/>
                </a:lnTo>
                <a:close/>
                <a:moveTo>
                  <a:pt x="35" y="42"/>
                </a:moveTo>
                <a:cubicBezTo>
                  <a:pt x="35" y="43"/>
                  <a:pt x="35" y="44"/>
                  <a:pt x="35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32" y="46"/>
                  <a:pt x="31" y="46"/>
                  <a:pt x="30" y="45"/>
                </a:cubicBezTo>
                <a:cubicBezTo>
                  <a:pt x="30" y="46"/>
                  <a:pt x="30" y="46"/>
                  <a:pt x="30" y="46"/>
                </a:cubicBezTo>
                <a:cubicBezTo>
                  <a:pt x="28" y="46"/>
                  <a:pt x="28" y="46"/>
                  <a:pt x="28" y="46"/>
                </a:cubicBezTo>
                <a:cubicBezTo>
                  <a:pt x="28" y="28"/>
                  <a:pt x="28" y="28"/>
                  <a:pt x="28" y="28"/>
                </a:cubicBezTo>
                <a:cubicBezTo>
                  <a:pt x="30" y="28"/>
                  <a:pt x="30" y="28"/>
                  <a:pt x="30" y="28"/>
                </a:cubicBezTo>
                <a:cubicBezTo>
                  <a:pt x="30" y="34"/>
                  <a:pt x="30" y="34"/>
                  <a:pt x="30" y="34"/>
                </a:cubicBezTo>
                <a:cubicBezTo>
                  <a:pt x="31" y="33"/>
                  <a:pt x="32" y="33"/>
                  <a:pt x="33" y="33"/>
                </a:cubicBezTo>
                <a:cubicBezTo>
                  <a:pt x="34" y="33"/>
                  <a:pt x="34" y="33"/>
                  <a:pt x="35" y="34"/>
                </a:cubicBezTo>
                <a:cubicBezTo>
                  <a:pt x="35" y="35"/>
                  <a:pt x="35" y="35"/>
                  <a:pt x="35" y="37"/>
                </a:cubicBezTo>
                <a:lnTo>
                  <a:pt x="35" y="42"/>
                </a:lnTo>
                <a:close/>
                <a:moveTo>
                  <a:pt x="33" y="36"/>
                </a:moveTo>
                <a:cubicBezTo>
                  <a:pt x="33" y="35"/>
                  <a:pt x="32" y="35"/>
                  <a:pt x="32" y="35"/>
                </a:cubicBezTo>
                <a:cubicBezTo>
                  <a:pt x="31" y="35"/>
                  <a:pt x="31" y="35"/>
                  <a:pt x="30" y="35"/>
                </a:cubicBezTo>
                <a:cubicBezTo>
                  <a:pt x="30" y="43"/>
                  <a:pt x="30" y="43"/>
                  <a:pt x="30" y="43"/>
                </a:cubicBezTo>
                <a:cubicBezTo>
                  <a:pt x="31" y="44"/>
                  <a:pt x="31" y="44"/>
                  <a:pt x="32" y="44"/>
                </a:cubicBezTo>
                <a:cubicBezTo>
                  <a:pt x="32" y="44"/>
                  <a:pt x="33" y="43"/>
                  <a:pt x="33" y="42"/>
                </a:cubicBezTo>
                <a:lnTo>
                  <a:pt x="33" y="36"/>
                </a:lnTo>
                <a:close/>
                <a:moveTo>
                  <a:pt x="39" y="21"/>
                </a:moveTo>
                <a:cubicBezTo>
                  <a:pt x="39" y="8"/>
                  <a:pt x="39" y="8"/>
                  <a:pt x="39" y="8"/>
                </a:cubicBezTo>
                <a:cubicBezTo>
                  <a:pt x="37" y="8"/>
                  <a:pt x="37" y="8"/>
                  <a:pt x="37" y="8"/>
                </a:cubicBezTo>
                <a:cubicBezTo>
                  <a:pt x="37" y="18"/>
                  <a:pt x="37" y="18"/>
                  <a:pt x="37" y="18"/>
                </a:cubicBezTo>
                <a:cubicBezTo>
                  <a:pt x="36" y="19"/>
                  <a:pt x="36" y="19"/>
                  <a:pt x="35" y="19"/>
                </a:cubicBezTo>
                <a:cubicBezTo>
                  <a:pt x="35" y="19"/>
                  <a:pt x="35" y="19"/>
                  <a:pt x="35" y="19"/>
                </a:cubicBezTo>
                <a:cubicBezTo>
                  <a:pt x="35" y="19"/>
                  <a:pt x="35" y="18"/>
                  <a:pt x="35" y="18"/>
                </a:cubicBezTo>
                <a:cubicBezTo>
                  <a:pt x="35" y="8"/>
                  <a:pt x="35" y="8"/>
                  <a:pt x="35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19"/>
                  <a:pt x="32" y="20"/>
                  <a:pt x="32" y="20"/>
                </a:cubicBezTo>
                <a:cubicBezTo>
                  <a:pt x="33" y="21"/>
                  <a:pt x="33" y="21"/>
                  <a:pt x="34" y="21"/>
                </a:cubicBezTo>
                <a:cubicBezTo>
                  <a:pt x="35" y="21"/>
                  <a:pt x="36" y="21"/>
                  <a:pt x="37" y="20"/>
                </a:cubicBezTo>
                <a:cubicBezTo>
                  <a:pt x="37" y="21"/>
                  <a:pt x="37" y="21"/>
                  <a:pt x="37" y="21"/>
                </a:cubicBezTo>
                <a:lnTo>
                  <a:pt x="39" y="21"/>
                </a:lnTo>
                <a:close/>
                <a:moveTo>
                  <a:pt x="44" y="42"/>
                </a:moveTo>
                <a:cubicBezTo>
                  <a:pt x="44" y="42"/>
                  <a:pt x="44" y="43"/>
                  <a:pt x="44" y="43"/>
                </a:cubicBezTo>
                <a:cubicBezTo>
                  <a:pt x="44" y="44"/>
                  <a:pt x="44" y="44"/>
                  <a:pt x="43" y="45"/>
                </a:cubicBezTo>
                <a:cubicBezTo>
                  <a:pt x="43" y="46"/>
                  <a:pt x="42" y="46"/>
                  <a:pt x="40" y="46"/>
                </a:cubicBezTo>
                <a:cubicBezTo>
                  <a:pt x="39" y="46"/>
                  <a:pt x="38" y="46"/>
                  <a:pt x="38" y="45"/>
                </a:cubicBezTo>
                <a:cubicBezTo>
                  <a:pt x="37" y="44"/>
                  <a:pt x="37" y="43"/>
                  <a:pt x="37" y="42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36"/>
                  <a:pt x="37" y="35"/>
                  <a:pt x="37" y="34"/>
                </a:cubicBezTo>
                <a:cubicBezTo>
                  <a:pt x="38" y="33"/>
                  <a:pt x="39" y="33"/>
                  <a:pt x="40" y="33"/>
                </a:cubicBezTo>
                <a:cubicBezTo>
                  <a:pt x="42" y="33"/>
                  <a:pt x="42" y="33"/>
                  <a:pt x="43" y="34"/>
                </a:cubicBezTo>
                <a:cubicBezTo>
                  <a:pt x="44" y="35"/>
                  <a:pt x="44" y="36"/>
                  <a:pt x="44" y="37"/>
                </a:cubicBezTo>
                <a:cubicBezTo>
                  <a:pt x="44" y="40"/>
                  <a:pt x="44" y="40"/>
                  <a:pt x="44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2"/>
                  <a:pt x="39" y="42"/>
                  <a:pt x="39" y="42"/>
                </a:cubicBezTo>
                <a:cubicBezTo>
                  <a:pt x="39" y="43"/>
                  <a:pt x="40" y="44"/>
                  <a:pt x="40" y="44"/>
                </a:cubicBezTo>
                <a:cubicBezTo>
                  <a:pt x="41" y="44"/>
                  <a:pt x="41" y="44"/>
                  <a:pt x="41" y="43"/>
                </a:cubicBezTo>
                <a:cubicBezTo>
                  <a:pt x="41" y="43"/>
                  <a:pt x="41" y="42"/>
                  <a:pt x="41" y="41"/>
                </a:cubicBezTo>
                <a:cubicBezTo>
                  <a:pt x="44" y="41"/>
                  <a:pt x="44" y="41"/>
                  <a:pt x="44" y="41"/>
                </a:cubicBezTo>
                <a:lnTo>
                  <a:pt x="44" y="42"/>
                </a:lnTo>
                <a:close/>
                <a:moveTo>
                  <a:pt x="41" y="38"/>
                </a:moveTo>
                <a:cubicBezTo>
                  <a:pt x="41" y="37"/>
                  <a:pt x="41" y="37"/>
                  <a:pt x="41" y="37"/>
                </a:cubicBezTo>
                <a:cubicBezTo>
                  <a:pt x="41" y="35"/>
                  <a:pt x="41" y="35"/>
                  <a:pt x="40" y="35"/>
                </a:cubicBezTo>
                <a:cubicBezTo>
                  <a:pt x="40" y="35"/>
                  <a:pt x="39" y="35"/>
                  <a:pt x="39" y="37"/>
                </a:cubicBezTo>
                <a:cubicBezTo>
                  <a:pt x="39" y="38"/>
                  <a:pt x="39" y="38"/>
                  <a:pt x="39" y="38"/>
                </a:cubicBezTo>
                <a:lnTo>
                  <a:pt x="41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77800" dist="101600" dir="2700000" algn="tl" rotWithShape="0">
              <a:prstClr val="black">
                <a:alpha val="32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9691577" y="1074846"/>
            <a:ext cx="1500188" cy="1503363"/>
            <a:chOff x="10199662" y="2673350"/>
            <a:chExt cx="1500188" cy="1503363"/>
          </a:xfrm>
        </p:grpSpPr>
        <p:sp>
          <p:nvSpPr>
            <p:cNvPr id="41" name="Oval 272"/>
            <p:cNvSpPr>
              <a:spLocks noChangeArrowheads="1"/>
            </p:cNvSpPr>
            <p:nvPr/>
          </p:nvSpPr>
          <p:spPr bwMode="auto">
            <a:xfrm>
              <a:off x="10199662" y="2673350"/>
              <a:ext cx="1500188" cy="1503363"/>
            </a:xfrm>
            <a:prstGeom prst="ellipse">
              <a:avLst/>
            </a:prstGeom>
            <a:solidFill>
              <a:srgbClr val="C00000">
                <a:alpha val="40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73"/>
            <p:cNvSpPr/>
            <p:nvPr/>
          </p:nvSpPr>
          <p:spPr bwMode="auto">
            <a:xfrm>
              <a:off x="10531980" y="2905219"/>
              <a:ext cx="797773" cy="1010559"/>
            </a:xfrm>
            <a:custGeom>
              <a:avLst/>
              <a:gdLst/>
              <a:ahLst/>
              <a:cxnLst/>
              <a:rect l="l" t="t" r="r" b="b"/>
              <a:pathLst>
                <a:path w="855663" h="1290638">
                  <a:moveTo>
                    <a:pt x="434826" y="0"/>
                  </a:moveTo>
                  <a:cubicBezTo>
                    <a:pt x="627732" y="0"/>
                    <a:pt x="714811" y="206642"/>
                    <a:pt x="720634" y="315721"/>
                  </a:cubicBezTo>
                  <a:cubicBezTo>
                    <a:pt x="732473" y="324657"/>
                    <a:pt x="737178" y="354237"/>
                    <a:pt x="730727" y="386617"/>
                  </a:cubicBezTo>
                  <a:cubicBezTo>
                    <a:pt x="719535" y="424066"/>
                    <a:pt x="700881" y="454025"/>
                    <a:pt x="685959" y="450280"/>
                  </a:cubicBezTo>
                  <a:lnTo>
                    <a:pt x="683822" y="448757"/>
                  </a:lnTo>
                  <a:cubicBezTo>
                    <a:pt x="661814" y="540743"/>
                    <a:pt x="604561" y="626224"/>
                    <a:pt x="531812" y="670006"/>
                  </a:cubicBezTo>
                  <a:cubicBezTo>
                    <a:pt x="531812" y="692082"/>
                    <a:pt x="531812" y="709754"/>
                    <a:pt x="531812" y="723900"/>
                  </a:cubicBezTo>
                  <a:lnTo>
                    <a:pt x="600075" y="792163"/>
                  </a:lnTo>
                  <a:lnTo>
                    <a:pt x="602863" y="824829"/>
                  </a:lnTo>
                  <a:cubicBezTo>
                    <a:pt x="634604" y="837965"/>
                    <a:pt x="669347" y="857145"/>
                    <a:pt x="709300" y="882218"/>
                  </a:cubicBezTo>
                  <a:cubicBezTo>
                    <a:pt x="784358" y="927182"/>
                    <a:pt x="814381" y="1032097"/>
                    <a:pt x="855663" y="1155747"/>
                  </a:cubicBezTo>
                  <a:cubicBezTo>
                    <a:pt x="735570" y="1238181"/>
                    <a:pt x="585454" y="1290638"/>
                    <a:pt x="427831" y="1290638"/>
                  </a:cubicBezTo>
                  <a:cubicBezTo>
                    <a:pt x="266456" y="1290638"/>
                    <a:pt x="120093" y="1238181"/>
                    <a:pt x="0" y="1155747"/>
                  </a:cubicBezTo>
                  <a:cubicBezTo>
                    <a:pt x="41282" y="1032097"/>
                    <a:pt x="71305" y="930929"/>
                    <a:pt x="146363" y="882218"/>
                  </a:cubicBezTo>
                  <a:cubicBezTo>
                    <a:pt x="185694" y="856809"/>
                    <a:pt x="220034" y="837451"/>
                    <a:pt x="251670" y="824283"/>
                  </a:cubicBezTo>
                  <a:lnTo>
                    <a:pt x="255587" y="792163"/>
                  </a:lnTo>
                  <a:lnTo>
                    <a:pt x="319087" y="723900"/>
                  </a:lnTo>
                  <a:lnTo>
                    <a:pt x="322262" y="725824"/>
                  </a:lnTo>
                  <a:lnTo>
                    <a:pt x="322262" y="668916"/>
                  </a:lnTo>
                  <a:cubicBezTo>
                    <a:pt x="250231" y="624845"/>
                    <a:pt x="193615" y="539912"/>
                    <a:pt x="169597" y="449053"/>
                  </a:cubicBezTo>
                  <a:lnTo>
                    <a:pt x="168116" y="450280"/>
                  </a:lnTo>
                  <a:cubicBezTo>
                    <a:pt x="153193" y="454025"/>
                    <a:pt x="130810" y="424066"/>
                    <a:pt x="123348" y="386617"/>
                  </a:cubicBezTo>
                  <a:cubicBezTo>
                    <a:pt x="116900" y="354255"/>
                    <a:pt x="121596" y="324690"/>
                    <a:pt x="133424" y="315735"/>
                  </a:cubicBezTo>
                  <a:cubicBezTo>
                    <a:pt x="125519" y="185658"/>
                    <a:pt x="225429" y="0"/>
                    <a:pt x="4348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77800" dist="101600" dir="2700000" algn="tl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44" name="直接箭头连接符 43"/>
          <p:cNvCxnSpPr>
            <a:stCxn id="38" idx="6"/>
            <a:endCxn id="36" idx="2"/>
          </p:cNvCxnSpPr>
          <p:nvPr/>
        </p:nvCxnSpPr>
        <p:spPr>
          <a:xfrm>
            <a:off x="2312924" y="1822943"/>
            <a:ext cx="1093952" cy="0"/>
          </a:xfrm>
          <a:prstGeom prst="straightConnector1">
            <a:avLst/>
          </a:prstGeom>
          <a:ln w="12700" cmpd="sng">
            <a:solidFill>
              <a:srgbClr val="002060"/>
            </a:solidFill>
            <a:prstDash val="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>
            <a:cxnSpLocks/>
            <a:stCxn id="36" idx="6"/>
            <a:endCxn id="28" idx="2"/>
          </p:cNvCxnSpPr>
          <p:nvPr/>
        </p:nvCxnSpPr>
        <p:spPr>
          <a:xfrm>
            <a:off x="4485666" y="1822943"/>
            <a:ext cx="1799891" cy="0"/>
          </a:xfrm>
          <a:prstGeom prst="straightConnector1">
            <a:avLst/>
          </a:prstGeom>
          <a:ln w="12700" cmpd="sng">
            <a:solidFill>
              <a:srgbClr val="002060"/>
            </a:solidFill>
            <a:prstDash val="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>
            <a:cxnSpLocks/>
            <a:stCxn id="28" idx="6"/>
            <a:endCxn id="33" idx="2"/>
          </p:cNvCxnSpPr>
          <p:nvPr/>
        </p:nvCxnSpPr>
        <p:spPr>
          <a:xfrm>
            <a:off x="7364347" y="1822943"/>
            <a:ext cx="363442" cy="2362"/>
          </a:xfrm>
          <a:prstGeom prst="straightConnector1">
            <a:avLst/>
          </a:prstGeom>
          <a:ln w="12700" cmpd="sng">
            <a:solidFill>
              <a:srgbClr val="002060"/>
            </a:solidFill>
            <a:prstDash val="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>
            <a:cxnSpLocks/>
            <a:stCxn id="33" idx="6"/>
            <a:endCxn id="41" idx="2"/>
          </p:cNvCxnSpPr>
          <p:nvPr/>
        </p:nvCxnSpPr>
        <p:spPr>
          <a:xfrm>
            <a:off x="8806579" y="1825305"/>
            <a:ext cx="884998" cy="1223"/>
          </a:xfrm>
          <a:prstGeom prst="straightConnector1">
            <a:avLst/>
          </a:prstGeom>
          <a:ln w="12700" cmpd="sng">
            <a:solidFill>
              <a:srgbClr val="002060"/>
            </a:solidFill>
            <a:prstDash val="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216"/>
          <p:cNvSpPr txBox="1"/>
          <p:nvPr/>
        </p:nvSpPr>
        <p:spPr>
          <a:xfrm>
            <a:off x="6217666" y="2823936"/>
            <a:ext cx="2319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最后点击</a:t>
            </a:r>
            <a:r>
              <a:rPr lang="en-US" altLang="zh-CN" sz="2000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ROI</a:t>
            </a:r>
          </a:p>
        </p:txBody>
      </p:sp>
      <p:sp>
        <p:nvSpPr>
          <p:cNvPr id="63" name="内容占位符 53"/>
          <p:cNvSpPr txBox="1">
            <a:spLocks/>
          </p:cNvSpPr>
          <p:nvPr/>
        </p:nvSpPr>
        <p:spPr>
          <a:xfrm>
            <a:off x="3512571" y="3338055"/>
            <a:ext cx="2448000" cy="283008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bg1">
                    <a:lumMod val="50000"/>
                  </a:schemeClr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bg1">
                    <a:lumMod val="50000"/>
                  </a:schemeClr>
                </a:solidFill>
                <a:effectLst/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bg1">
                    <a:lumMod val="50000"/>
                  </a:schemeClr>
                </a:solidFill>
                <a:effectLst/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1">
                    <a:lumMod val="50000"/>
                  </a:schemeClr>
                </a:solidFill>
                <a:effectLst/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1">
                    <a:lumMod val="50000"/>
                  </a:schemeClr>
                </a:solidFill>
                <a:effectLst/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一个人吃了好几个馒头，吃饱后后悔说，早知道这样，我只吃最后一个馒头就好，前面的馒头都白吃了，吃了都没饱呀。</a:t>
            </a:r>
          </a:p>
        </p:txBody>
      </p:sp>
      <p:sp>
        <p:nvSpPr>
          <p:cNvPr id="64" name="TextBox 216"/>
          <p:cNvSpPr txBox="1"/>
          <p:nvPr/>
        </p:nvSpPr>
        <p:spPr>
          <a:xfrm>
            <a:off x="3562961" y="2838684"/>
            <a:ext cx="2319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最后一个馒头</a:t>
            </a:r>
            <a:endParaRPr lang="en-US" altLang="zh-CN" sz="2000" kern="0" dirty="0">
              <a:ln w="18415" cmpd="sng">
                <a:noFill/>
                <a:prstDash val="solid"/>
              </a:ln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5" name="内容占位符 54"/>
          <p:cNvSpPr txBox="1">
            <a:spLocks/>
          </p:cNvSpPr>
          <p:nvPr/>
        </p:nvSpPr>
        <p:spPr>
          <a:xfrm>
            <a:off x="8876067" y="3327281"/>
            <a:ext cx="2450690" cy="285403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bg1">
                    <a:lumMod val="50000"/>
                  </a:schemeClr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bg1">
                    <a:lumMod val="50000"/>
                  </a:schemeClr>
                </a:solidFill>
                <a:effectLst/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bg1">
                    <a:lumMod val="50000"/>
                  </a:schemeClr>
                </a:solidFill>
                <a:effectLst/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1">
                    <a:lumMod val="50000"/>
                  </a:schemeClr>
                </a:solidFill>
                <a:effectLst/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1">
                    <a:lumMod val="50000"/>
                  </a:schemeClr>
                </a:solidFill>
                <a:effectLst/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2014</a:t>
            </a:r>
            <a:r>
              <a:rPr lang="zh-CN" altLang="en-US" dirty="0">
                <a:solidFill>
                  <a:schemeClr val="bg1"/>
                </a:solidFill>
              </a:rPr>
              <a:t>年</a:t>
            </a:r>
            <a:r>
              <a:rPr lang="en-US" altLang="zh-CN" dirty="0">
                <a:solidFill>
                  <a:schemeClr val="bg1"/>
                </a:solidFill>
              </a:rPr>
              <a:t>Google</a:t>
            </a:r>
            <a:r>
              <a:rPr lang="zh-CN" altLang="en-US" dirty="0">
                <a:solidFill>
                  <a:schemeClr val="bg1"/>
                </a:solidFill>
              </a:rPr>
              <a:t>数亿美元全资收购归因模型技术公司</a:t>
            </a:r>
            <a:r>
              <a:rPr lang="en-US" altLang="zh-CN" dirty="0" err="1">
                <a:solidFill>
                  <a:schemeClr val="bg1"/>
                </a:solidFill>
              </a:rPr>
              <a:t>Adometry</a:t>
            </a:r>
            <a:r>
              <a:rPr lang="zh-CN" altLang="en-US" dirty="0">
                <a:solidFill>
                  <a:schemeClr val="bg1"/>
                </a:solidFill>
              </a:rPr>
              <a:t>。</a:t>
            </a:r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AOL1</a:t>
            </a:r>
            <a:r>
              <a:rPr lang="zh-CN" altLang="en-US" dirty="0">
                <a:solidFill>
                  <a:schemeClr val="bg1"/>
                </a:solidFill>
              </a:rPr>
              <a:t>亿多美元全资收购归因模型技术公司</a:t>
            </a:r>
            <a:r>
              <a:rPr lang="en-US" altLang="zh-CN" dirty="0" err="1">
                <a:solidFill>
                  <a:schemeClr val="bg1"/>
                </a:solidFill>
              </a:rPr>
              <a:t>Convertro</a:t>
            </a:r>
            <a:r>
              <a:rPr lang="en-US" altLang="zh-CN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7" name="TextBox 216"/>
          <p:cNvSpPr txBox="1"/>
          <p:nvPr/>
        </p:nvSpPr>
        <p:spPr>
          <a:xfrm>
            <a:off x="8921533" y="2843602"/>
            <a:ext cx="2319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模型优化</a:t>
            </a:r>
            <a:r>
              <a:rPr lang="en-US" altLang="zh-CN" sz="2000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ROI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38201" y="2779314"/>
            <a:ext cx="2448000" cy="554281"/>
          </a:xfrm>
          <a:prstGeom prst="rect">
            <a:avLst/>
          </a:prstGeom>
        </p:spPr>
      </p:pic>
      <p:sp>
        <p:nvSpPr>
          <p:cNvPr id="59" name="TextBox 216"/>
          <p:cNvSpPr txBox="1"/>
          <p:nvPr/>
        </p:nvSpPr>
        <p:spPr>
          <a:xfrm>
            <a:off x="890008" y="2833261"/>
            <a:ext cx="2319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七次曝光定律</a:t>
            </a:r>
            <a:endParaRPr lang="en-US" altLang="zh-CN" sz="2000" kern="0" dirty="0">
              <a:ln w="18415" cmpd="sng">
                <a:noFill/>
                <a:prstDash val="solid"/>
              </a:ln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934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3512572" y="3079202"/>
            <a:ext cx="2448000" cy="554281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6186939" y="3054623"/>
            <a:ext cx="2448000" cy="554281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876058" y="3074291"/>
            <a:ext cx="2448000" cy="55428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归因模型</a:t>
            </a:r>
          </a:p>
        </p:txBody>
      </p:sp>
      <p:sp>
        <p:nvSpPr>
          <p:cNvPr id="54" name="内容占位符 53"/>
          <p:cNvSpPr>
            <a:spLocks noGrp="1"/>
          </p:cNvSpPr>
          <p:nvPr>
            <p:ph sz="half" idx="1"/>
          </p:nvPr>
        </p:nvSpPr>
        <p:spPr>
          <a:xfrm>
            <a:off x="838200" y="3628104"/>
            <a:ext cx="2448000" cy="2830082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  <a:sym typeface="Wingdings" panose="05000000000000000000" pitchFamily="2" charset="2"/>
              </a:rPr>
              <a:t></a:t>
            </a:r>
            <a:r>
              <a:rPr lang="en-US" altLang="zh-CN" dirty="0">
                <a:solidFill>
                  <a:schemeClr val="bg1"/>
                </a:solidFill>
              </a:rPr>
              <a:t>Google Analytics </a:t>
            </a:r>
            <a:r>
              <a:rPr lang="zh-CN" altLang="en-US" dirty="0">
                <a:solidFill>
                  <a:schemeClr val="bg1"/>
                </a:solidFill>
              </a:rPr>
              <a:t>把转化</a:t>
            </a:r>
            <a:r>
              <a:rPr lang="en-US" altLang="zh-CN" dirty="0">
                <a:solidFill>
                  <a:schemeClr val="bg1"/>
                </a:solidFill>
              </a:rPr>
              <a:t>100%</a:t>
            </a:r>
            <a:r>
              <a:rPr lang="zh-CN" altLang="en-US" dirty="0">
                <a:solidFill>
                  <a:schemeClr val="bg1"/>
                </a:solidFill>
              </a:rPr>
              <a:t>归因于最后一个“非直接”渠道上。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  <a:sym typeface="Wingdings" panose="05000000000000000000" pitchFamily="2" charset="2"/>
              </a:rPr>
              <a:t></a:t>
            </a:r>
            <a:r>
              <a:rPr lang="zh-CN" altLang="en-US" dirty="0">
                <a:solidFill>
                  <a:schemeClr val="bg1"/>
                </a:solidFill>
              </a:rPr>
              <a:t>所有的转化功劳归功于消费者第一次点击的渠道。</a:t>
            </a:r>
          </a:p>
        </p:txBody>
      </p:sp>
      <p:sp>
        <p:nvSpPr>
          <p:cNvPr id="55" name="内容占位符 54"/>
          <p:cNvSpPr>
            <a:spLocks noGrp="1"/>
          </p:cNvSpPr>
          <p:nvPr>
            <p:ph sz="half" idx="2"/>
          </p:nvPr>
        </p:nvSpPr>
        <p:spPr>
          <a:xfrm>
            <a:off x="6172200" y="3602583"/>
            <a:ext cx="2450690" cy="2854034"/>
          </a:xfr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  <a:sym typeface="Wingdings" panose="05000000000000000000" pitchFamily="2" charset="2"/>
              </a:rPr>
              <a:t></a:t>
            </a:r>
            <a:r>
              <a:rPr lang="en-US" altLang="zh-CN" dirty="0">
                <a:solidFill>
                  <a:schemeClr val="bg1"/>
                </a:solidFill>
              </a:rPr>
              <a:t>40%</a:t>
            </a:r>
            <a:r>
              <a:rPr lang="zh-CN" altLang="en-US" dirty="0">
                <a:solidFill>
                  <a:schemeClr val="bg1"/>
                </a:solidFill>
              </a:rPr>
              <a:t>转化归因于首次点击，</a:t>
            </a:r>
            <a:r>
              <a:rPr lang="en-US" altLang="zh-CN" dirty="0">
                <a:solidFill>
                  <a:schemeClr val="bg1"/>
                </a:solidFill>
              </a:rPr>
              <a:t>40%</a:t>
            </a:r>
            <a:r>
              <a:rPr lang="zh-CN" altLang="en-US" dirty="0">
                <a:solidFill>
                  <a:schemeClr val="bg1"/>
                </a:solidFill>
              </a:rPr>
              <a:t>归功于最后点击，剩余</a:t>
            </a:r>
            <a:r>
              <a:rPr lang="en-US" altLang="zh-CN" dirty="0">
                <a:solidFill>
                  <a:schemeClr val="bg1"/>
                </a:solidFill>
              </a:rPr>
              <a:t>20%</a:t>
            </a:r>
            <a:r>
              <a:rPr lang="zh-CN" altLang="en-US" dirty="0">
                <a:solidFill>
                  <a:schemeClr val="bg1"/>
                </a:solidFill>
              </a:rPr>
              <a:t>平均分配给中间渠道。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6285557" y="1075248"/>
            <a:ext cx="1078790" cy="1082429"/>
            <a:chOff x="8293484" y="3347566"/>
            <a:chExt cx="1078790" cy="1082429"/>
          </a:xfrm>
        </p:grpSpPr>
        <p:sp>
          <p:nvSpPr>
            <p:cNvPr id="28" name="椭圆 27"/>
            <p:cNvSpPr/>
            <p:nvPr/>
          </p:nvSpPr>
          <p:spPr>
            <a:xfrm>
              <a:off x="8293484" y="3347566"/>
              <a:ext cx="1078790" cy="1082429"/>
            </a:xfrm>
            <a:prstGeom prst="ellipse">
              <a:avLst/>
            </a:prstGeom>
            <a:solidFill>
              <a:srgbClr val="C00000">
                <a:alpha val="40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Freeform 558"/>
            <p:cNvSpPr>
              <a:spLocks noEditPoints="1"/>
            </p:cNvSpPr>
            <p:nvPr/>
          </p:nvSpPr>
          <p:spPr bwMode="auto">
            <a:xfrm>
              <a:off x="8494517" y="3656390"/>
              <a:ext cx="646422" cy="511653"/>
            </a:xfrm>
            <a:custGeom>
              <a:avLst/>
              <a:gdLst>
                <a:gd name="T0" fmla="*/ 99 w 120"/>
                <a:gd name="T1" fmla="*/ 40 h 95"/>
                <a:gd name="T2" fmla="*/ 96 w 120"/>
                <a:gd name="T3" fmla="*/ 36 h 95"/>
                <a:gd name="T4" fmla="*/ 95 w 120"/>
                <a:gd name="T5" fmla="*/ 22 h 95"/>
                <a:gd name="T6" fmla="*/ 70 w 120"/>
                <a:gd name="T7" fmla="*/ 23 h 95"/>
                <a:gd name="T8" fmla="*/ 66 w 120"/>
                <a:gd name="T9" fmla="*/ 16 h 95"/>
                <a:gd name="T10" fmla="*/ 45 w 120"/>
                <a:gd name="T11" fmla="*/ 6 h 95"/>
                <a:gd name="T12" fmla="*/ 11 w 120"/>
                <a:gd name="T13" fmla="*/ 34 h 95"/>
                <a:gd name="T14" fmla="*/ 2 w 120"/>
                <a:gd name="T15" fmla="*/ 60 h 95"/>
                <a:gd name="T16" fmla="*/ 51 w 120"/>
                <a:gd name="T17" fmla="*/ 93 h 95"/>
                <a:gd name="T18" fmla="*/ 111 w 120"/>
                <a:gd name="T19" fmla="*/ 67 h 95"/>
                <a:gd name="T20" fmla="*/ 99 w 120"/>
                <a:gd name="T21" fmla="*/ 40 h 95"/>
                <a:gd name="T22" fmla="*/ 53 w 120"/>
                <a:gd name="T23" fmla="*/ 86 h 95"/>
                <a:gd name="T24" fmla="*/ 14 w 120"/>
                <a:gd name="T25" fmla="*/ 62 h 95"/>
                <a:gd name="T26" fmla="*/ 53 w 120"/>
                <a:gd name="T27" fmla="*/ 35 h 95"/>
                <a:gd name="T28" fmla="*/ 92 w 120"/>
                <a:gd name="T29" fmla="*/ 57 h 95"/>
                <a:gd name="T30" fmla="*/ 53 w 120"/>
                <a:gd name="T31" fmla="*/ 8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95">
                  <a:moveTo>
                    <a:pt x="99" y="40"/>
                  </a:moveTo>
                  <a:cubicBezTo>
                    <a:pt x="94" y="39"/>
                    <a:pt x="96" y="36"/>
                    <a:pt x="96" y="36"/>
                  </a:cubicBezTo>
                  <a:cubicBezTo>
                    <a:pt x="96" y="36"/>
                    <a:pt x="101" y="28"/>
                    <a:pt x="95" y="22"/>
                  </a:cubicBezTo>
                  <a:cubicBezTo>
                    <a:pt x="88" y="14"/>
                    <a:pt x="70" y="23"/>
                    <a:pt x="70" y="23"/>
                  </a:cubicBezTo>
                  <a:cubicBezTo>
                    <a:pt x="63" y="25"/>
                    <a:pt x="65" y="22"/>
                    <a:pt x="66" y="16"/>
                  </a:cubicBezTo>
                  <a:cubicBezTo>
                    <a:pt x="66" y="10"/>
                    <a:pt x="64" y="0"/>
                    <a:pt x="45" y="6"/>
                  </a:cubicBezTo>
                  <a:cubicBezTo>
                    <a:pt x="27" y="12"/>
                    <a:pt x="11" y="34"/>
                    <a:pt x="11" y="34"/>
                  </a:cubicBezTo>
                  <a:cubicBezTo>
                    <a:pt x="0" y="49"/>
                    <a:pt x="2" y="60"/>
                    <a:pt x="2" y="60"/>
                  </a:cubicBezTo>
                  <a:cubicBezTo>
                    <a:pt x="5" y="85"/>
                    <a:pt x="31" y="91"/>
                    <a:pt x="51" y="93"/>
                  </a:cubicBezTo>
                  <a:cubicBezTo>
                    <a:pt x="73" y="95"/>
                    <a:pt x="102" y="86"/>
                    <a:pt x="111" y="67"/>
                  </a:cubicBezTo>
                  <a:cubicBezTo>
                    <a:pt x="120" y="48"/>
                    <a:pt x="104" y="41"/>
                    <a:pt x="99" y="40"/>
                  </a:cubicBezTo>
                  <a:close/>
                  <a:moveTo>
                    <a:pt x="53" y="86"/>
                  </a:moveTo>
                  <a:cubicBezTo>
                    <a:pt x="32" y="87"/>
                    <a:pt x="14" y="76"/>
                    <a:pt x="14" y="62"/>
                  </a:cubicBezTo>
                  <a:cubicBezTo>
                    <a:pt x="14" y="48"/>
                    <a:pt x="32" y="36"/>
                    <a:pt x="53" y="35"/>
                  </a:cubicBezTo>
                  <a:cubicBezTo>
                    <a:pt x="74" y="34"/>
                    <a:pt x="92" y="43"/>
                    <a:pt x="92" y="57"/>
                  </a:cubicBezTo>
                  <a:cubicBezTo>
                    <a:pt x="92" y="72"/>
                    <a:pt x="74" y="85"/>
                    <a:pt x="53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77800" dist="101600" dir="2700000" algn="tl" rotWithShape="0">
                <a:prstClr val="black">
                  <a:alpha val="32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559"/>
            <p:cNvSpPr>
              <a:spLocks noEditPoints="1"/>
            </p:cNvSpPr>
            <p:nvPr/>
          </p:nvSpPr>
          <p:spPr bwMode="auto">
            <a:xfrm>
              <a:off x="8638420" y="3882523"/>
              <a:ext cx="255828" cy="226133"/>
            </a:xfrm>
            <a:custGeom>
              <a:avLst/>
              <a:gdLst>
                <a:gd name="T0" fmla="*/ 22 w 47"/>
                <a:gd name="T1" fmla="*/ 3 h 42"/>
                <a:gd name="T2" fmla="*/ 3 w 47"/>
                <a:gd name="T3" fmla="*/ 25 h 42"/>
                <a:gd name="T4" fmla="*/ 9 w 47"/>
                <a:gd name="T5" fmla="*/ 35 h 42"/>
                <a:gd name="T6" fmla="*/ 41 w 47"/>
                <a:gd name="T7" fmla="*/ 29 h 42"/>
                <a:gd name="T8" fmla="*/ 22 w 47"/>
                <a:gd name="T9" fmla="*/ 3 h 42"/>
                <a:gd name="T10" fmla="*/ 16 w 47"/>
                <a:gd name="T11" fmla="*/ 31 h 42"/>
                <a:gd name="T12" fmla="*/ 9 w 47"/>
                <a:gd name="T13" fmla="*/ 26 h 42"/>
                <a:gd name="T14" fmla="*/ 16 w 47"/>
                <a:gd name="T15" fmla="*/ 19 h 42"/>
                <a:gd name="T16" fmla="*/ 24 w 47"/>
                <a:gd name="T17" fmla="*/ 24 h 42"/>
                <a:gd name="T18" fmla="*/ 16 w 47"/>
                <a:gd name="T19" fmla="*/ 31 h 42"/>
                <a:gd name="T20" fmla="*/ 29 w 47"/>
                <a:gd name="T21" fmla="*/ 20 h 42"/>
                <a:gd name="T22" fmla="*/ 25 w 47"/>
                <a:gd name="T23" fmla="*/ 20 h 42"/>
                <a:gd name="T24" fmla="*/ 26 w 47"/>
                <a:gd name="T25" fmla="*/ 16 h 42"/>
                <a:gd name="T26" fmla="*/ 30 w 47"/>
                <a:gd name="T27" fmla="*/ 16 h 42"/>
                <a:gd name="T28" fmla="*/ 29 w 47"/>
                <a:gd name="T29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42">
                  <a:moveTo>
                    <a:pt x="22" y="3"/>
                  </a:moveTo>
                  <a:cubicBezTo>
                    <a:pt x="0" y="5"/>
                    <a:pt x="3" y="25"/>
                    <a:pt x="3" y="25"/>
                  </a:cubicBezTo>
                  <a:cubicBezTo>
                    <a:pt x="3" y="25"/>
                    <a:pt x="3" y="32"/>
                    <a:pt x="9" y="35"/>
                  </a:cubicBezTo>
                  <a:cubicBezTo>
                    <a:pt x="21" y="42"/>
                    <a:pt x="34" y="38"/>
                    <a:pt x="41" y="29"/>
                  </a:cubicBezTo>
                  <a:cubicBezTo>
                    <a:pt x="47" y="21"/>
                    <a:pt x="43" y="0"/>
                    <a:pt x="22" y="3"/>
                  </a:cubicBezTo>
                  <a:close/>
                  <a:moveTo>
                    <a:pt x="16" y="31"/>
                  </a:moveTo>
                  <a:cubicBezTo>
                    <a:pt x="12" y="31"/>
                    <a:pt x="9" y="29"/>
                    <a:pt x="9" y="26"/>
                  </a:cubicBezTo>
                  <a:cubicBezTo>
                    <a:pt x="9" y="22"/>
                    <a:pt x="12" y="19"/>
                    <a:pt x="16" y="19"/>
                  </a:cubicBezTo>
                  <a:cubicBezTo>
                    <a:pt x="21" y="18"/>
                    <a:pt x="24" y="21"/>
                    <a:pt x="24" y="24"/>
                  </a:cubicBezTo>
                  <a:cubicBezTo>
                    <a:pt x="24" y="27"/>
                    <a:pt x="20" y="31"/>
                    <a:pt x="16" y="31"/>
                  </a:cubicBezTo>
                  <a:close/>
                  <a:moveTo>
                    <a:pt x="29" y="20"/>
                  </a:moveTo>
                  <a:cubicBezTo>
                    <a:pt x="28" y="21"/>
                    <a:pt x="26" y="21"/>
                    <a:pt x="25" y="20"/>
                  </a:cubicBezTo>
                  <a:cubicBezTo>
                    <a:pt x="25" y="19"/>
                    <a:pt x="25" y="17"/>
                    <a:pt x="26" y="16"/>
                  </a:cubicBezTo>
                  <a:cubicBezTo>
                    <a:pt x="28" y="15"/>
                    <a:pt x="29" y="15"/>
                    <a:pt x="30" y="16"/>
                  </a:cubicBezTo>
                  <a:cubicBezTo>
                    <a:pt x="31" y="17"/>
                    <a:pt x="30" y="19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77800" dist="101600" dir="2700000" algn="tl" rotWithShape="0">
                <a:prstClr val="black">
                  <a:alpha val="32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561"/>
            <p:cNvSpPr/>
            <p:nvPr/>
          </p:nvSpPr>
          <p:spPr bwMode="auto">
            <a:xfrm>
              <a:off x="8953637" y="3592433"/>
              <a:ext cx="290090" cy="269532"/>
            </a:xfrm>
            <a:custGeom>
              <a:avLst/>
              <a:gdLst>
                <a:gd name="T0" fmla="*/ 22 w 54"/>
                <a:gd name="T1" fmla="*/ 2 h 50"/>
                <a:gd name="T2" fmla="*/ 4 w 54"/>
                <a:gd name="T3" fmla="*/ 2 h 50"/>
                <a:gd name="T4" fmla="*/ 3 w 54"/>
                <a:gd name="T5" fmla="*/ 2 h 50"/>
                <a:gd name="T6" fmla="*/ 3 w 54"/>
                <a:gd name="T7" fmla="*/ 2 h 50"/>
                <a:gd name="T8" fmla="*/ 0 w 54"/>
                <a:gd name="T9" fmla="*/ 7 h 50"/>
                <a:gd name="T10" fmla="*/ 5 w 54"/>
                <a:gd name="T11" fmla="*/ 12 h 50"/>
                <a:gd name="T12" fmla="*/ 9 w 54"/>
                <a:gd name="T13" fmla="*/ 11 h 50"/>
                <a:gd name="T14" fmla="*/ 35 w 54"/>
                <a:gd name="T15" fmla="*/ 24 h 50"/>
                <a:gd name="T16" fmla="*/ 36 w 54"/>
                <a:gd name="T17" fmla="*/ 41 h 50"/>
                <a:gd name="T18" fmla="*/ 35 w 54"/>
                <a:gd name="T19" fmla="*/ 46 h 50"/>
                <a:gd name="T20" fmla="*/ 40 w 54"/>
                <a:gd name="T21" fmla="*/ 50 h 50"/>
                <a:gd name="T22" fmla="*/ 45 w 54"/>
                <a:gd name="T23" fmla="*/ 46 h 50"/>
                <a:gd name="T24" fmla="*/ 45 w 54"/>
                <a:gd name="T25" fmla="*/ 46 h 50"/>
                <a:gd name="T26" fmla="*/ 22 w 54"/>
                <a:gd name="T27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50">
                  <a:moveTo>
                    <a:pt x="22" y="2"/>
                  </a:moveTo>
                  <a:cubicBezTo>
                    <a:pt x="14" y="0"/>
                    <a:pt x="6" y="1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10"/>
                    <a:pt x="2" y="12"/>
                    <a:pt x="5" y="12"/>
                  </a:cubicBezTo>
                  <a:cubicBezTo>
                    <a:pt x="5" y="12"/>
                    <a:pt x="7" y="12"/>
                    <a:pt x="9" y="11"/>
                  </a:cubicBezTo>
                  <a:cubicBezTo>
                    <a:pt x="11" y="10"/>
                    <a:pt x="27" y="11"/>
                    <a:pt x="35" y="24"/>
                  </a:cubicBezTo>
                  <a:cubicBezTo>
                    <a:pt x="39" y="33"/>
                    <a:pt x="37" y="40"/>
                    <a:pt x="36" y="41"/>
                  </a:cubicBezTo>
                  <a:cubicBezTo>
                    <a:pt x="36" y="41"/>
                    <a:pt x="35" y="43"/>
                    <a:pt x="35" y="46"/>
                  </a:cubicBezTo>
                  <a:cubicBezTo>
                    <a:pt x="35" y="49"/>
                    <a:pt x="38" y="50"/>
                    <a:pt x="40" y="50"/>
                  </a:cubicBezTo>
                  <a:cubicBezTo>
                    <a:pt x="43" y="50"/>
                    <a:pt x="45" y="50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54" y="18"/>
                    <a:pt x="35" y="5"/>
                    <a:pt x="22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77800" dist="101600" dir="2700000" algn="tl" rotWithShape="0">
                <a:prstClr val="black">
                  <a:alpha val="32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727789" y="1077610"/>
            <a:ext cx="1078790" cy="1082429"/>
            <a:chOff x="1346912" y="94303"/>
            <a:chExt cx="1078790" cy="1082429"/>
          </a:xfrm>
        </p:grpSpPr>
        <p:sp>
          <p:nvSpPr>
            <p:cNvPr id="33" name="椭圆 32"/>
            <p:cNvSpPr/>
            <p:nvPr/>
          </p:nvSpPr>
          <p:spPr>
            <a:xfrm>
              <a:off x="1346912" y="94303"/>
              <a:ext cx="1078790" cy="1082429"/>
            </a:xfrm>
            <a:prstGeom prst="ellipse">
              <a:avLst/>
            </a:prstGeom>
            <a:solidFill>
              <a:srgbClr val="C00000">
                <a:alpha val="40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Freeform 290"/>
            <p:cNvSpPr/>
            <p:nvPr/>
          </p:nvSpPr>
          <p:spPr bwMode="auto">
            <a:xfrm>
              <a:off x="1525567" y="414735"/>
              <a:ext cx="721480" cy="441563"/>
            </a:xfrm>
            <a:custGeom>
              <a:avLst/>
              <a:gdLst/>
              <a:ahLst/>
              <a:cxnLst/>
              <a:rect l="l" t="t" r="r" b="b"/>
              <a:pathLst>
                <a:path w="319088" h="203201">
                  <a:moveTo>
                    <a:pt x="317500" y="201613"/>
                  </a:moveTo>
                  <a:lnTo>
                    <a:pt x="319088" y="201613"/>
                  </a:lnTo>
                  <a:lnTo>
                    <a:pt x="319088" y="203201"/>
                  </a:lnTo>
                  <a:lnTo>
                    <a:pt x="317500" y="203201"/>
                  </a:lnTo>
                  <a:close/>
                  <a:moveTo>
                    <a:pt x="0" y="201613"/>
                  </a:moveTo>
                  <a:lnTo>
                    <a:pt x="1588" y="201613"/>
                  </a:lnTo>
                  <a:lnTo>
                    <a:pt x="1588" y="203201"/>
                  </a:lnTo>
                  <a:lnTo>
                    <a:pt x="0" y="203201"/>
                  </a:lnTo>
                  <a:close/>
                  <a:moveTo>
                    <a:pt x="100013" y="85725"/>
                  </a:moveTo>
                  <a:lnTo>
                    <a:pt x="157163" y="134938"/>
                  </a:lnTo>
                  <a:lnTo>
                    <a:pt x="217487" y="85725"/>
                  </a:lnTo>
                  <a:lnTo>
                    <a:pt x="311150" y="201613"/>
                  </a:lnTo>
                  <a:lnTo>
                    <a:pt x="3175" y="201613"/>
                  </a:lnTo>
                  <a:close/>
                  <a:moveTo>
                    <a:pt x="317501" y="3175"/>
                  </a:moveTo>
                  <a:lnTo>
                    <a:pt x="317501" y="193675"/>
                  </a:lnTo>
                  <a:lnTo>
                    <a:pt x="223838" y="80963"/>
                  </a:lnTo>
                  <a:close/>
                  <a:moveTo>
                    <a:pt x="0" y="3175"/>
                  </a:moveTo>
                  <a:lnTo>
                    <a:pt x="93663" y="80963"/>
                  </a:lnTo>
                  <a:lnTo>
                    <a:pt x="0" y="193675"/>
                  </a:lnTo>
                  <a:close/>
                  <a:moveTo>
                    <a:pt x="6350" y="0"/>
                  </a:moveTo>
                  <a:lnTo>
                    <a:pt x="311150" y="0"/>
                  </a:lnTo>
                  <a:lnTo>
                    <a:pt x="217487" y="74613"/>
                  </a:lnTo>
                  <a:lnTo>
                    <a:pt x="212725" y="77788"/>
                  </a:lnTo>
                  <a:lnTo>
                    <a:pt x="157163" y="122238"/>
                  </a:lnTo>
                  <a:lnTo>
                    <a:pt x="104775" y="77788"/>
                  </a:lnTo>
                  <a:lnTo>
                    <a:pt x="100013" y="77788"/>
                  </a:lnTo>
                  <a:lnTo>
                    <a:pt x="96837" y="74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77800" dist="101600" dir="2700000" algn="tl" rotWithShape="0">
                <a:prstClr val="black">
                  <a:alpha val="32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406876" y="1075248"/>
            <a:ext cx="1078790" cy="1082429"/>
            <a:chOff x="2630151" y="4089267"/>
            <a:chExt cx="1078790" cy="1082429"/>
          </a:xfrm>
        </p:grpSpPr>
        <p:sp>
          <p:nvSpPr>
            <p:cNvPr id="36" name="椭圆 35"/>
            <p:cNvSpPr/>
            <p:nvPr/>
          </p:nvSpPr>
          <p:spPr>
            <a:xfrm>
              <a:off x="2630151" y="4089267"/>
              <a:ext cx="1078790" cy="1082429"/>
            </a:xfrm>
            <a:prstGeom prst="ellipse">
              <a:avLst/>
            </a:prstGeom>
            <a:solidFill>
              <a:srgbClr val="C00000">
                <a:alpha val="40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Freeform 566"/>
            <p:cNvSpPr>
              <a:spLocks noEditPoints="1"/>
            </p:cNvSpPr>
            <p:nvPr/>
          </p:nvSpPr>
          <p:spPr bwMode="auto">
            <a:xfrm>
              <a:off x="2883357" y="4309603"/>
              <a:ext cx="572377" cy="641756"/>
            </a:xfrm>
            <a:custGeom>
              <a:avLst/>
              <a:gdLst>
                <a:gd name="T0" fmla="*/ 15 w 98"/>
                <a:gd name="T1" fmla="*/ 55 h 110"/>
                <a:gd name="T2" fmla="*/ 25 w 98"/>
                <a:gd name="T3" fmla="*/ 36 h 110"/>
                <a:gd name="T4" fmla="*/ 11 w 98"/>
                <a:gd name="T5" fmla="*/ 24 h 110"/>
                <a:gd name="T6" fmla="*/ 1 w 98"/>
                <a:gd name="T7" fmla="*/ 38 h 110"/>
                <a:gd name="T8" fmla="*/ 15 w 98"/>
                <a:gd name="T9" fmla="*/ 55 h 110"/>
                <a:gd name="T10" fmla="*/ 27 w 98"/>
                <a:gd name="T11" fmla="*/ 79 h 110"/>
                <a:gd name="T12" fmla="*/ 27 w 98"/>
                <a:gd name="T13" fmla="*/ 84 h 110"/>
                <a:gd name="T14" fmla="*/ 32 w 98"/>
                <a:gd name="T15" fmla="*/ 89 h 110"/>
                <a:gd name="T16" fmla="*/ 38 w 98"/>
                <a:gd name="T17" fmla="*/ 89 h 110"/>
                <a:gd name="T18" fmla="*/ 38 w 98"/>
                <a:gd name="T19" fmla="*/ 75 h 110"/>
                <a:gd name="T20" fmla="*/ 32 w 98"/>
                <a:gd name="T21" fmla="*/ 75 h 110"/>
                <a:gd name="T22" fmla="*/ 27 w 98"/>
                <a:gd name="T23" fmla="*/ 79 h 110"/>
                <a:gd name="T24" fmla="*/ 36 w 98"/>
                <a:gd name="T25" fmla="*/ 33 h 110"/>
                <a:gd name="T26" fmla="*/ 48 w 98"/>
                <a:gd name="T27" fmla="*/ 16 h 110"/>
                <a:gd name="T28" fmla="*/ 36 w 98"/>
                <a:gd name="T29" fmla="*/ 0 h 110"/>
                <a:gd name="T30" fmla="*/ 25 w 98"/>
                <a:gd name="T31" fmla="*/ 16 h 110"/>
                <a:gd name="T32" fmla="*/ 36 w 98"/>
                <a:gd name="T33" fmla="*/ 33 h 110"/>
                <a:gd name="T34" fmla="*/ 63 w 98"/>
                <a:gd name="T35" fmla="*/ 34 h 110"/>
                <a:gd name="T36" fmla="*/ 78 w 98"/>
                <a:gd name="T37" fmla="*/ 19 h 110"/>
                <a:gd name="T38" fmla="*/ 68 w 98"/>
                <a:gd name="T39" fmla="*/ 3 h 110"/>
                <a:gd name="T40" fmla="*/ 54 w 98"/>
                <a:gd name="T41" fmla="*/ 17 h 110"/>
                <a:gd name="T42" fmla="*/ 63 w 98"/>
                <a:gd name="T43" fmla="*/ 34 h 110"/>
                <a:gd name="T44" fmla="*/ 84 w 98"/>
                <a:gd name="T45" fmla="*/ 73 h 110"/>
                <a:gd name="T46" fmla="*/ 63 w 98"/>
                <a:gd name="T47" fmla="*/ 52 h 110"/>
                <a:gd name="T48" fmla="*/ 34 w 98"/>
                <a:gd name="T49" fmla="*/ 51 h 110"/>
                <a:gd name="T50" fmla="*/ 20 w 98"/>
                <a:gd name="T51" fmla="*/ 66 h 110"/>
                <a:gd name="T52" fmla="*/ 8 w 98"/>
                <a:gd name="T53" fmla="*/ 89 h 110"/>
                <a:gd name="T54" fmla="*/ 22 w 98"/>
                <a:gd name="T55" fmla="*/ 103 h 110"/>
                <a:gd name="T56" fmla="*/ 40 w 98"/>
                <a:gd name="T57" fmla="*/ 102 h 110"/>
                <a:gd name="T58" fmla="*/ 58 w 98"/>
                <a:gd name="T59" fmla="*/ 102 h 110"/>
                <a:gd name="T60" fmla="*/ 87 w 98"/>
                <a:gd name="T61" fmla="*/ 95 h 110"/>
                <a:gd name="T62" fmla="*/ 84 w 98"/>
                <a:gd name="T63" fmla="*/ 73 h 110"/>
                <a:gd name="T64" fmla="*/ 45 w 98"/>
                <a:gd name="T65" fmla="*/ 95 h 110"/>
                <a:gd name="T66" fmla="*/ 30 w 98"/>
                <a:gd name="T67" fmla="*/ 95 h 110"/>
                <a:gd name="T68" fmla="*/ 21 w 98"/>
                <a:gd name="T69" fmla="*/ 89 h 110"/>
                <a:gd name="T70" fmla="*/ 20 w 98"/>
                <a:gd name="T71" fmla="*/ 78 h 110"/>
                <a:gd name="T72" fmla="*/ 30 w 98"/>
                <a:gd name="T73" fmla="*/ 69 h 110"/>
                <a:gd name="T74" fmla="*/ 38 w 98"/>
                <a:gd name="T75" fmla="*/ 69 h 110"/>
                <a:gd name="T76" fmla="*/ 38 w 98"/>
                <a:gd name="T77" fmla="*/ 59 h 110"/>
                <a:gd name="T78" fmla="*/ 45 w 98"/>
                <a:gd name="T79" fmla="*/ 59 h 110"/>
                <a:gd name="T80" fmla="*/ 45 w 98"/>
                <a:gd name="T81" fmla="*/ 95 h 110"/>
                <a:gd name="T82" fmla="*/ 72 w 98"/>
                <a:gd name="T83" fmla="*/ 95 h 110"/>
                <a:gd name="T84" fmla="*/ 55 w 98"/>
                <a:gd name="T85" fmla="*/ 95 h 110"/>
                <a:gd name="T86" fmla="*/ 48 w 98"/>
                <a:gd name="T87" fmla="*/ 89 h 110"/>
                <a:gd name="T88" fmla="*/ 48 w 98"/>
                <a:gd name="T89" fmla="*/ 70 h 110"/>
                <a:gd name="T90" fmla="*/ 55 w 98"/>
                <a:gd name="T91" fmla="*/ 70 h 110"/>
                <a:gd name="T92" fmla="*/ 55 w 98"/>
                <a:gd name="T93" fmla="*/ 86 h 110"/>
                <a:gd name="T94" fmla="*/ 58 w 98"/>
                <a:gd name="T95" fmla="*/ 89 h 110"/>
                <a:gd name="T96" fmla="*/ 65 w 98"/>
                <a:gd name="T97" fmla="*/ 89 h 110"/>
                <a:gd name="T98" fmla="*/ 65 w 98"/>
                <a:gd name="T99" fmla="*/ 70 h 110"/>
                <a:gd name="T100" fmla="*/ 72 w 98"/>
                <a:gd name="T101" fmla="*/ 70 h 110"/>
                <a:gd name="T102" fmla="*/ 72 w 98"/>
                <a:gd name="T103" fmla="*/ 95 h 110"/>
                <a:gd name="T104" fmla="*/ 96 w 98"/>
                <a:gd name="T105" fmla="*/ 45 h 110"/>
                <a:gd name="T106" fmla="*/ 84 w 98"/>
                <a:gd name="T107" fmla="*/ 32 h 110"/>
                <a:gd name="T108" fmla="*/ 72 w 98"/>
                <a:gd name="T109" fmla="*/ 48 h 110"/>
                <a:gd name="T110" fmla="*/ 85 w 98"/>
                <a:gd name="T111" fmla="*/ 62 h 110"/>
                <a:gd name="T112" fmla="*/ 96 w 98"/>
                <a:gd name="T113" fmla="*/ 4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" h="110">
                  <a:moveTo>
                    <a:pt x="15" y="55"/>
                  </a:moveTo>
                  <a:cubicBezTo>
                    <a:pt x="27" y="53"/>
                    <a:pt x="25" y="39"/>
                    <a:pt x="25" y="36"/>
                  </a:cubicBezTo>
                  <a:cubicBezTo>
                    <a:pt x="24" y="32"/>
                    <a:pt x="19" y="24"/>
                    <a:pt x="11" y="24"/>
                  </a:cubicBezTo>
                  <a:cubicBezTo>
                    <a:pt x="2" y="25"/>
                    <a:pt x="1" y="38"/>
                    <a:pt x="1" y="38"/>
                  </a:cubicBezTo>
                  <a:cubicBezTo>
                    <a:pt x="0" y="45"/>
                    <a:pt x="4" y="58"/>
                    <a:pt x="15" y="55"/>
                  </a:cubicBezTo>
                  <a:close/>
                  <a:moveTo>
                    <a:pt x="27" y="79"/>
                  </a:moveTo>
                  <a:cubicBezTo>
                    <a:pt x="27" y="80"/>
                    <a:pt x="26" y="82"/>
                    <a:pt x="27" y="84"/>
                  </a:cubicBezTo>
                  <a:cubicBezTo>
                    <a:pt x="28" y="89"/>
                    <a:pt x="32" y="89"/>
                    <a:pt x="32" y="89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29" y="76"/>
                    <a:pt x="28" y="78"/>
                    <a:pt x="27" y="79"/>
                  </a:cubicBezTo>
                  <a:close/>
                  <a:moveTo>
                    <a:pt x="36" y="33"/>
                  </a:moveTo>
                  <a:cubicBezTo>
                    <a:pt x="42" y="33"/>
                    <a:pt x="48" y="25"/>
                    <a:pt x="48" y="16"/>
                  </a:cubicBezTo>
                  <a:cubicBezTo>
                    <a:pt x="48" y="8"/>
                    <a:pt x="42" y="0"/>
                    <a:pt x="36" y="0"/>
                  </a:cubicBezTo>
                  <a:cubicBezTo>
                    <a:pt x="30" y="0"/>
                    <a:pt x="25" y="8"/>
                    <a:pt x="25" y="16"/>
                  </a:cubicBezTo>
                  <a:cubicBezTo>
                    <a:pt x="25" y="25"/>
                    <a:pt x="30" y="33"/>
                    <a:pt x="36" y="33"/>
                  </a:cubicBezTo>
                  <a:close/>
                  <a:moveTo>
                    <a:pt x="63" y="34"/>
                  </a:moveTo>
                  <a:cubicBezTo>
                    <a:pt x="71" y="35"/>
                    <a:pt x="77" y="26"/>
                    <a:pt x="78" y="19"/>
                  </a:cubicBezTo>
                  <a:cubicBezTo>
                    <a:pt x="79" y="12"/>
                    <a:pt x="74" y="4"/>
                    <a:pt x="68" y="3"/>
                  </a:cubicBezTo>
                  <a:cubicBezTo>
                    <a:pt x="62" y="2"/>
                    <a:pt x="54" y="11"/>
                    <a:pt x="54" y="17"/>
                  </a:cubicBezTo>
                  <a:cubicBezTo>
                    <a:pt x="53" y="25"/>
                    <a:pt x="55" y="32"/>
                    <a:pt x="63" y="34"/>
                  </a:cubicBezTo>
                  <a:close/>
                  <a:moveTo>
                    <a:pt x="84" y="73"/>
                  </a:moveTo>
                  <a:cubicBezTo>
                    <a:pt x="84" y="73"/>
                    <a:pt x="71" y="63"/>
                    <a:pt x="63" y="52"/>
                  </a:cubicBezTo>
                  <a:cubicBezTo>
                    <a:pt x="53" y="37"/>
                    <a:pt x="38" y="43"/>
                    <a:pt x="34" y="51"/>
                  </a:cubicBezTo>
                  <a:cubicBezTo>
                    <a:pt x="29" y="59"/>
                    <a:pt x="21" y="64"/>
                    <a:pt x="20" y="66"/>
                  </a:cubicBezTo>
                  <a:cubicBezTo>
                    <a:pt x="19" y="67"/>
                    <a:pt x="4" y="75"/>
                    <a:pt x="8" y="89"/>
                  </a:cubicBezTo>
                  <a:cubicBezTo>
                    <a:pt x="11" y="103"/>
                    <a:pt x="22" y="103"/>
                    <a:pt x="22" y="103"/>
                  </a:cubicBezTo>
                  <a:cubicBezTo>
                    <a:pt x="22" y="103"/>
                    <a:pt x="31" y="104"/>
                    <a:pt x="40" y="102"/>
                  </a:cubicBezTo>
                  <a:cubicBezTo>
                    <a:pt x="50" y="100"/>
                    <a:pt x="58" y="102"/>
                    <a:pt x="58" y="102"/>
                  </a:cubicBezTo>
                  <a:cubicBezTo>
                    <a:pt x="58" y="102"/>
                    <a:pt x="81" y="110"/>
                    <a:pt x="87" y="95"/>
                  </a:cubicBezTo>
                  <a:cubicBezTo>
                    <a:pt x="93" y="81"/>
                    <a:pt x="84" y="73"/>
                    <a:pt x="84" y="73"/>
                  </a:cubicBezTo>
                  <a:close/>
                  <a:moveTo>
                    <a:pt x="45" y="95"/>
                  </a:moveTo>
                  <a:cubicBezTo>
                    <a:pt x="30" y="95"/>
                    <a:pt x="30" y="95"/>
                    <a:pt x="30" y="95"/>
                  </a:cubicBezTo>
                  <a:cubicBezTo>
                    <a:pt x="24" y="94"/>
                    <a:pt x="21" y="89"/>
                    <a:pt x="21" y="89"/>
                  </a:cubicBezTo>
                  <a:cubicBezTo>
                    <a:pt x="21" y="88"/>
                    <a:pt x="19" y="84"/>
                    <a:pt x="20" y="78"/>
                  </a:cubicBezTo>
                  <a:cubicBezTo>
                    <a:pt x="23" y="70"/>
                    <a:pt x="30" y="69"/>
                    <a:pt x="30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45" y="59"/>
                    <a:pt x="45" y="59"/>
                    <a:pt x="45" y="59"/>
                  </a:cubicBezTo>
                  <a:lnTo>
                    <a:pt x="45" y="95"/>
                  </a:lnTo>
                  <a:close/>
                  <a:moveTo>
                    <a:pt x="72" y="95"/>
                  </a:moveTo>
                  <a:cubicBezTo>
                    <a:pt x="55" y="95"/>
                    <a:pt x="55" y="95"/>
                    <a:pt x="55" y="95"/>
                  </a:cubicBezTo>
                  <a:cubicBezTo>
                    <a:pt x="49" y="93"/>
                    <a:pt x="48" y="89"/>
                    <a:pt x="48" y="89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6" y="88"/>
                    <a:pt x="58" y="89"/>
                    <a:pt x="58" y="89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72" y="70"/>
                    <a:pt x="72" y="70"/>
                    <a:pt x="72" y="70"/>
                  </a:cubicBezTo>
                  <a:lnTo>
                    <a:pt x="72" y="95"/>
                  </a:lnTo>
                  <a:close/>
                  <a:moveTo>
                    <a:pt x="96" y="45"/>
                  </a:moveTo>
                  <a:cubicBezTo>
                    <a:pt x="96" y="42"/>
                    <a:pt x="94" y="32"/>
                    <a:pt x="84" y="32"/>
                  </a:cubicBezTo>
                  <a:cubicBezTo>
                    <a:pt x="74" y="32"/>
                    <a:pt x="72" y="41"/>
                    <a:pt x="72" y="48"/>
                  </a:cubicBezTo>
                  <a:cubicBezTo>
                    <a:pt x="72" y="54"/>
                    <a:pt x="73" y="62"/>
                    <a:pt x="85" y="62"/>
                  </a:cubicBezTo>
                  <a:cubicBezTo>
                    <a:pt x="98" y="62"/>
                    <a:pt x="96" y="48"/>
                    <a:pt x="96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77800" dist="101600" dir="2700000" algn="tl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8" name="椭圆 37"/>
          <p:cNvSpPr/>
          <p:nvPr/>
        </p:nvSpPr>
        <p:spPr>
          <a:xfrm>
            <a:off x="1234134" y="1075248"/>
            <a:ext cx="1078790" cy="1082429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9" name="Freeform 177"/>
          <p:cNvSpPr>
            <a:spLocks noEditPoints="1"/>
          </p:cNvSpPr>
          <p:nvPr/>
        </p:nvSpPr>
        <p:spPr bwMode="auto">
          <a:xfrm>
            <a:off x="1447140" y="1264797"/>
            <a:ext cx="659044" cy="659040"/>
          </a:xfrm>
          <a:custGeom>
            <a:avLst/>
            <a:gdLst>
              <a:gd name="T0" fmla="*/ 117977886 w 55"/>
              <a:gd name="T1" fmla="*/ 648868068 h 55"/>
              <a:gd name="T2" fmla="*/ 117977886 w 55"/>
              <a:gd name="T3" fmla="*/ 0 h 55"/>
              <a:gd name="T4" fmla="*/ 648874938 w 55"/>
              <a:gd name="T5" fmla="*/ 530890807 h 55"/>
              <a:gd name="T6" fmla="*/ 318538231 w 55"/>
              <a:gd name="T7" fmla="*/ 283141306 h 55"/>
              <a:gd name="T8" fmla="*/ 94380935 w 55"/>
              <a:gd name="T9" fmla="*/ 436510371 h 55"/>
              <a:gd name="T10" fmla="*/ 318538231 w 55"/>
              <a:gd name="T11" fmla="*/ 601677850 h 55"/>
              <a:gd name="T12" fmla="*/ 554494003 w 55"/>
              <a:gd name="T13" fmla="*/ 436510371 h 55"/>
              <a:gd name="T14" fmla="*/ 188765304 w 55"/>
              <a:gd name="T15" fmla="*/ 365726762 h 55"/>
              <a:gd name="T16" fmla="*/ 153369878 w 55"/>
              <a:gd name="T17" fmla="*/ 365726762 h 55"/>
              <a:gd name="T18" fmla="*/ 224157296 w 55"/>
              <a:gd name="T19" fmla="*/ 330331523 h 55"/>
              <a:gd name="T20" fmla="*/ 235955772 w 55"/>
              <a:gd name="T21" fmla="*/ 47190218 h 55"/>
              <a:gd name="T22" fmla="*/ 165168353 w 55"/>
              <a:gd name="T23" fmla="*/ 47190218 h 55"/>
              <a:gd name="T24" fmla="*/ 200560345 w 55"/>
              <a:gd name="T25" fmla="*/ 247749501 h 55"/>
              <a:gd name="T26" fmla="*/ 271347764 w 55"/>
              <a:gd name="T27" fmla="*/ 47190218 h 55"/>
              <a:gd name="T28" fmla="*/ 283146239 w 55"/>
              <a:gd name="T29" fmla="*/ 519095828 h 55"/>
              <a:gd name="T30" fmla="*/ 224157296 w 55"/>
              <a:gd name="T31" fmla="*/ 507297415 h 55"/>
              <a:gd name="T32" fmla="*/ 247750813 w 55"/>
              <a:gd name="T33" fmla="*/ 495499002 h 55"/>
              <a:gd name="T34" fmla="*/ 283146239 w 55"/>
              <a:gd name="T35" fmla="*/ 507297415 h 55"/>
              <a:gd name="T36" fmla="*/ 306739755 w 55"/>
              <a:gd name="T37" fmla="*/ 542689220 h 55"/>
              <a:gd name="T38" fmla="*/ 318538231 w 55"/>
              <a:gd name="T39" fmla="*/ 94380435 h 55"/>
              <a:gd name="T40" fmla="*/ 271347764 w 55"/>
              <a:gd name="T41" fmla="*/ 200559283 h 55"/>
              <a:gd name="T42" fmla="*/ 342135182 w 55"/>
              <a:gd name="T43" fmla="*/ 235951088 h 55"/>
              <a:gd name="T44" fmla="*/ 330336707 w 55"/>
              <a:gd name="T45" fmla="*/ 200559283 h 55"/>
              <a:gd name="T46" fmla="*/ 306739755 w 55"/>
              <a:gd name="T47" fmla="*/ 141570653 h 55"/>
              <a:gd name="T48" fmla="*/ 330336707 w 55"/>
              <a:gd name="T49" fmla="*/ 200559283 h 55"/>
              <a:gd name="T50" fmla="*/ 389325650 w 55"/>
              <a:gd name="T51" fmla="*/ 542689220 h 55"/>
              <a:gd name="T52" fmla="*/ 330336707 w 55"/>
              <a:gd name="T53" fmla="*/ 542689220 h 55"/>
              <a:gd name="T54" fmla="*/ 353930223 w 55"/>
              <a:gd name="T55" fmla="*/ 401118567 h 55"/>
              <a:gd name="T56" fmla="*/ 412919166 w 55"/>
              <a:gd name="T57" fmla="*/ 436510371 h 55"/>
              <a:gd name="T58" fmla="*/ 377527174 w 55"/>
              <a:gd name="T59" fmla="*/ 412916980 h 55"/>
              <a:gd name="T60" fmla="*/ 377527174 w 55"/>
              <a:gd name="T61" fmla="*/ 519095828 h 55"/>
              <a:gd name="T62" fmla="*/ 460109633 w 55"/>
              <a:gd name="T63" fmla="*/ 247749501 h 55"/>
              <a:gd name="T64" fmla="*/ 436516117 w 55"/>
              <a:gd name="T65" fmla="*/ 212357697 h 55"/>
              <a:gd name="T66" fmla="*/ 412919166 w 55"/>
              <a:gd name="T67" fmla="*/ 212357697 h 55"/>
              <a:gd name="T68" fmla="*/ 377527174 w 55"/>
              <a:gd name="T69" fmla="*/ 224156110 h 55"/>
              <a:gd name="T70" fmla="*/ 436516117 w 55"/>
              <a:gd name="T71" fmla="*/ 235951088 h 55"/>
              <a:gd name="T72" fmla="*/ 519098576 w 55"/>
              <a:gd name="T73" fmla="*/ 495499002 h 55"/>
              <a:gd name="T74" fmla="*/ 471908109 w 55"/>
              <a:gd name="T75" fmla="*/ 542689220 h 55"/>
              <a:gd name="T76" fmla="*/ 436516117 w 55"/>
              <a:gd name="T77" fmla="*/ 436510371 h 55"/>
              <a:gd name="T78" fmla="*/ 507303535 w 55"/>
              <a:gd name="T79" fmla="*/ 401118567 h 55"/>
              <a:gd name="T80" fmla="*/ 460109633 w 55"/>
              <a:gd name="T81" fmla="*/ 471905611 h 55"/>
              <a:gd name="T82" fmla="*/ 483706584 w 55"/>
              <a:gd name="T83" fmla="*/ 507297415 h 55"/>
              <a:gd name="T84" fmla="*/ 519098576 w 55"/>
              <a:gd name="T85" fmla="*/ 495499002 h 55"/>
              <a:gd name="T86" fmla="*/ 471908109 w 55"/>
              <a:gd name="T87" fmla="*/ 412916980 h 55"/>
              <a:gd name="T88" fmla="*/ 483706584 w 55"/>
              <a:gd name="T89" fmla="*/ 448308785 h 5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55" h="55">
                <a:moveTo>
                  <a:pt x="55" y="45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5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5"/>
                </a:lnTo>
                <a:close/>
                <a:moveTo>
                  <a:pt x="46" y="28"/>
                </a:moveTo>
                <a:cubicBezTo>
                  <a:pt x="46" y="26"/>
                  <a:pt x="44" y="24"/>
                  <a:pt x="42" y="24"/>
                </a:cubicBezTo>
                <a:cubicBezTo>
                  <a:pt x="37" y="24"/>
                  <a:pt x="32" y="24"/>
                  <a:pt x="27" y="24"/>
                </a:cubicBezTo>
                <a:cubicBezTo>
                  <a:pt x="22" y="24"/>
                  <a:pt x="17" y="24"/>
                  <a:pt x="13" y="24"/>
                </a:cubicBezTo>
                <a:cubicBezTo>
                  <a:pt x="10" y="24"/>
                  <a:pt x="9" y="26"/>
                  <a:pt x="8" y="28"/>
                </a:cubicBezTo>
                <a:cubicBezTo>
                  <a:pt x="8" y="31"/>
                  <a:pt x="8" y="34"/>
                  <a:pt x="8" y="37"/>
                </a:cubicBezTo>
                <a:cubicBezTo>
                  <a:pt x="8" y="40"/>
                  <a:pt x="8" y="44"/>
                  <a:pt x="8" y="47"/>
                </a:cubicBezTo>
                <a:cubicBezTo>
                  <a:pt x="9" y="49"/>
                  <a:pt x="10" y="50"/>
                  <a:pt x="12" y="50"/>
                </a:cubicBezTo>
                <a:cubicBezTo>
                  <a:pt x="17" y="51"/>
                  <a:pt x="22" y="51"/>
                  <a:pt x="27" y="51"/>
                </a:cubicBezTo>
                <a:cubicBezTo>
                  <a:pt x="32" y="51"/>
                  <a:pt x="37" y="51"/>
                  <a:pt x="42" y="50"/>
                </a:cubicBezTo>
                <a:cubicBezTo>
                  <a:pt x="44" y="50"/>
                  <a:pt x="46" y="49"/>
                  <a:pt x="46" y="47"/>
                </a:cubicBezTo>
                <a:cubicBezTo>
                  <a:pt x="47" y="44"/>
                  <a:pt x="47" y="40"/>
                  <a:pt x="47" y="37"/>
                </a:cubicBezTo>
                <a:cubicBezTo>
                  <a:pt x="47" y="34"/>
                  <a:pt x="47" y="31"/>
                  <a:pt x="46" y="28"/>
                </a:cubicBezTo>
                <a:close/>
                <a:moveTo>
                  <a:pt x="19" y="31"/>
                </a:moveTo>
                <a:cubicBezTo>
                  <a:pt x="16" y="31"/>
                  <a:pt x="16" y="31"/>
                  <a:pt x="16" y="31"/>
                </a:cubicBezTo>
                <a:cubicBezTo>
                  <a:pt x="16" y="46"/>
                  <a:pt x="16" y="46"/>
                  <a:pt x="16" y="46"/>
                </a:cubicBezTo>
                <a:cubicBezTo>
                  <a:pt x="13" y="46"/>
                  <a:pt x="13" y="46"/>
                  <a:pt x="13" y="46"/>
                </a:cubicBezTo>
                <a:cubicBezTo>
                  <a:pt x="13" y="31"/>
                  <a:pt x="13" y="31"/>
                  <a:pt x="13" y="31"/>
                </a:cubicBezTo>
                <a:cubicBezTo>
                  <a:pt x="10" y="31"/>
                  <a:pt x="10" y="31"/>
                  <a:pt x="10" y="31"/>
                </a:cubicBezTo>
                <a:cubicBezTo>
                  <a:pt x="10" y="28"/>
                  <a:pt x="10" y="28"/>
                  <a:pt x="10" y="28"/>
                </a:cubicBezTo>
                <a:cubicBezTo>
                  <a:pt x="19" y="28"/>
                  <a:pt x="19" y="28"/>
                  <a:pt x="19" y="28"/>
                </a:cubicBezTo>
                <a:lnTo>
                  <a:pt x="19" y="31"/>
                </a:lnTo>
                <a:close/>
                <a:moveTo>
                  <a:pt x="23" y="4"/>
                </a:moveTo>
                <a:cubicBezTo>
                  <a:pt x="20" y="4"/>
                  <a:pt x="20" y="4"/>
                  <a:pt x="20" y="4"/>
                </a:cubicBezTo>
                <a:cubicBezTo>
                  <a:pt x="19" y="10"/>
                  <a:pt x="19" y="10"/>
                  <a:pt x="19" y="10"/>
                </a:cubicBezTo>
                <a:cubicBezTo>
                  <a:pt x="17" y="4"/>
                  <a:pt x="17" y="4"/>
                  <a:pt x="17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4" y="5"/>
                  <a:pt x="15" y="7"/>
                  <a:pt x="16" y="8"/>
                </a:cubicBezTo>
                <a:cubicBezTo>
                  <a:pt x="16" y="11"/>
                  <a:pt x="17" y="13"/>
                  <a:pt x="17" y="14"/>
                </a:cubicBezTo>
                <a:cubicBezTo>
                  <a:pt x="17" y="21"/>
                  <a:pt x="17" y="21"/>
                  <a:pt x="17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14"/>
                  <a:pt x="20" y="14"/>
                  <a:pt x="20" y="14"/>
                </a:cubicBezTo>
                <a:lnTo>
                  <a:pt x="23" y="4"/>
                </a:lnTo>
                <a:close/>
                <a:moveTo>
                  <a:pt x="26" y="46"/>
                </a:moveTo>
                <a:cubicBezTo>
                  <a:pt x="24" y="46"/>
                  <a:pt x="24" y="46"/>
                  <a:pt x="24" y="46"/>
                </a:cubicBezTo>
                <a:cubicBezTo>
                  <a:pt x="24" y="44"/>
                  <a:pt x="24" y="44"/>
                  <a:pt x="24" y="44"/>
                </a:cubicBezTo>
                <a:cubicBezTo>
                  <a:pt x="23" y="45"/>
                  <a:pt x="22" y="46"/>
                  <a:pt x="21" y="46"/>
                </a:cubicBezTo>
                <a:cubicBezTo>
                  <a:pt x="20" y="46"/>
                  <a:pt x="20" y="46"/>
                  <a:pt x="19" y="45"/>
                </a:cubicBezTo>
                <a:cubicBezTo>
                  <a:pt x="19" y="45"/>
                  <a:pt x="19" y="44"/>
                  <a:pt x="19" y="43"/>
                </a:cubicBezTo>
                <a:cubicBezTo>
                  <a:pt x="19" y="33"/>
                  <a:pt x="19" y="33"/>
                  <a:pt x="19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42"/>
                  <a:pt x="21" y="42"/>
                  <a:pt x="21" y="42"/>
                </a:cubicBezTo>
                <a:cubicBezTo>
                  <a:pt x="21" y="43"/>
                  <a:pt x="21" y="43"/>
                  <a:pt x="22" y="43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4"/>
                  <a:pt x="23" y="43"/>
                  <a:pt x="24" y="43"/>
                </a:cubicBezTo>
                <a:cubicBezTo>
                  <a:pt x="24" y="33"/>
                  <a:pt x="24" y="33"/>
                  <a:pt x="24" y="33"/>
                </a:cubicBezTo>
                <a:cubicBezTo>
                  <a:pt x="26" y="33"/>
                  <a:pt x="26" y="33"/>
                  <a:pt x="26" y="33"/>
                </a:cubicBezTo>
                <a:lnTo>
                  <a:pt x="26" y="46"/>
                </a:lnTo>
                <a:close/>
                <a:moveTo>
                  <a:pt x="30" y="12"/>
                </a:moveTo>
                <a:cubicBezTo>
                  <a:pt x="30" y="11"/>
                  <a:pt x="30" y="10"/>
                  <a:pt x="29" y="9"/>
                </a:cubicBezTo>
                <a:cubicBezTo>
                  <a:pt x="29" y="8"/>
                  <a:pt x="28" y="8"/>
                  <a:pt x="27" y="8"/>
                </a:cubicBezTo>
                <a:cubicBezTo>
                  <a:pt x="25" y="8"/>
                  <a:pt x="25" y="8"/>
                  <a:pt x="24" y="9"/>
                </a:cubicBezTo>
                <a:cubicBezTo>
                  <a:pt x="23" y="10"/>
                  <a:pt x="23" y="11"/>
                  <a:pt x="23" y="12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18"/>
                  <a:pt x="23" y="19"/>
                  <a:pt x="24" y="20"/>
                </a:cubicBezTo>
                <a:cubicBezTo>
                  <a:pt x="25" y="21"/>
                  <a:pt x="25" y="21"/>
                  <a:pt x="27" y="21"/>
                </a:cubicBezTo>
                <a:cubicBezTo>
                  <a:pt x="28" y="21"/>
                  <a:pt x="29" y="21"/>
                  <a:pt x="29" y="20"/>
                </a:cubicBezTo>
                <a:cubicBezTo>
                  <a:pt x="30" y="19"/>
                  <a:pt x="30" y="18"/>
                  <a:pt x="30" y="17"/>
                </a:cubicBezTo>
                <a:lnTo>
                  <a:pt x="30" y="12"/>
                </a:lnTo>
                <a:close/>
                <a:moveTo>
                  <a:pt x="28" y="17"/>
                </a:moveTo>
                <a:cubicBezTo>
                  <a:pt x="28" y="19"/>
                  <a:pt x="27" y="19"/>
                  <a:pt x="27" y="19"/>
                </a:cubicBezTo>
                <a:cubicBezTo>
                  <a:pt x="26" y="19"/>
                  <a:pt x="26" y="19"/>
                  <a:pt x="26" y="17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1"/>
                  <a:pt x="26" y="10"/>
                  <a:pt x="27" y="10"/>
                </a:cubicBezTo>
                <a:cubicBezTo>
                  <a:pt x="27" y="10"/>
                  <a:pt x="28" y="11"/>
                  <a:pt x="28" y="12"/>
                </a:cubicBezTo>
                <a:lnTo>
                  <a:pt x="28" y="17"/>
                </a:lnTo>
                <a:close/>
                <a:moveTo>
                  <a:pt x="35" y="42"/>
                </a:moveTo>
                <a:cubicBezTo>
                  <a:pt x="35" y="43"/>
                  <a:pt x="35" y="44"/>
                  <a:pt x="35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32" y="46"/>
                  <a:pt x="31" y="46"/>
                  <a:pt x="30" y="45"/>
                </a:cubicBezTo>
                <a:cubicBezTo>
                  <a:pt x="30" y="46"/>
                  <a:pt x="30" y="46"/>
                  <a:pt x="30" y="46"/>
                </a:cubicBezTo>
                <a:cubicBezTo>
                  <a:pt x="28" y="46"/>
                  <a:pt x="28" y="46"/>
                  <a:pt x="28" y="46"/>
                </a:cubicBezTo>
                <a:cubicBezTo>
                  <a:pt x="28" y="28"/>
                  <a:pt x="28" y="28"/>
                  <a:pt x="28" y="28"/>
                </a:cubicBezTo>
                <a:cubicBezTo>
                  <a:pt x="30" y="28"/>
                  <a:pt x="30" y="28"/>
                  <a:pt x="30" y="28"/>
                </a:cubicBezTo>
                <a:cubicBezTo>
                  <a:pt x="30" y="34"/>
                  <a:pt x="30" y="34"/>
                  <a:pt x="30" y="34"/>
                </a:cubicBezTo>
                <a:cubicBezTo>
                  <a:pt x="31" y="33"/>
                  <a:pt x="32" y="33"/>
                  <a:pt x="33" y="33"/>
                </a:cubicBezTo>
                <a:cubicBezTo>
                  <a:pt x="34" y="33"/>
                  <a:pt x="34" y="33"/>
                  <a:pt x="35" y="34"/>
                </a:cubicBezTo>
                <a:cubicBezTo>
                  <a:pt x="35" y="35"/>
                  <a:pt x="35" y="35"/>
                  <a:pt x="35" y="37"/>
                </a:cubicBezTo>
                <a:lnTo>
                  <a:pt x="35" y="42"/>
                </a:lnTo>
                <a:close/>
                <a:moveTo>
                  <a:pt x="33" y="36"/>
                </a:moveTo>
                <a:cubicBezTo>
                  <a:pt x="33" y="35"/>
                  <a:pt x="32" y="35"/>
                  <a:pt x="32" y="35"/>
                </a:cubicBezTo>
                <a:cubicBezTo>
                  <a:pt x="31" y="35"/>
                  <a:pt x="31" y="35"/>
                  <a:pt x="30" y="35"/>
                </a:cubicBezTo>
                <a:cubicBezTo>
                  <a:pt x="30" y="43"/>
                  <a:pt x="30" y="43"/>
                  <a:pt x="30" y="43"/>
                </a:cubicBezTo>
                <a:cubicBezTo>
                  <a:pt x="31" y="44"/>
                  <a:pt x="31" y="44"/>
                  <a:pt x="32" y="44"/>
                </a:cubicBezTo>
                <a:cubicBezTo>
                  <a:pt x="32" y="44"/>
                  <a:pt x="33" y="43"/>
                  <a:pt x="33" y="42"/>
                </a:cubicBezTo>
                <a:lnTo>
                  <a:pt x="33" y="36"/>
                </a:lnTo>
                <a:close/>
                <a:moveTo>
                  <a:pt x="39" y="21"/>
                </a:moveTo>
                <a:cubicBezTo>
                  <a:pt x="39" y="8"/>
                  <a:pt x="39" y="8"/>
                  <a:pt x="39" y="8"/>
                </a:cubicBezTo>
                <a:cubicBezTo>
                  <a:pt x="37" y="8"/>
                  <a:pt x="37" y="8"/>
                  <a:pt x="37" y="8"/>
                </a:cubicBezTo>
                <a:cubicBezTo>
                  <a:pt x="37" y="18"/>
                  <a:pt x="37" y="18"/>
                  <a:pt x="37" y="18"/>
                </a:cubicBezTo>
                <a:cubicBezTo>
                  <a:pt x="36" y="19"/>
                  <a:pt x="36" y="19"/>
                  <a:pt x="35" y="19"/>
                </a:cubicBezTo>
                <a:cubicBezTo>
                  <a:pt x="35" y="19"/>
                  <a:pt x="35" y="19"/>
                  <a:pt x="35" y="19"/>
                </a:cubicBezTo>
                <a:cubicBezTo>
                  <a:pt x="35" y="19"/>
                  <a:pt x="35" y="18"/>
                  <a:pt x="35" y="18"/>
                </a:cubicBezTo>
                <a:cubicBezTo>
                  <a:pt x="35" y="8"/>
                  <a:pt x="35" y="8"/>
                  <a:pt x="35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19"/>
                  <a:pt x="32" y="20"/>
                  <a:pt x="32" y="20"/>
                </a:cubicBezTo>
                <a:cubicBezTo>
                  <a:pt x="33" y="21"/>
                  <a:pt x="33" y="21"/>
                  <a:pt x="34" y="21"/>
                </a:cubicBezTo>
                <a:cubicBezTo>
                  <a:pt x="35" y="21"/>
                  <a:pt x="36" y="21"/>
                  <a:pt x="37" y="20"/>
                </a:cubicBezTo>
                <a:cubicBezTo>
                  <a:pt x="37" y="21"/>
                  <a:pt x="37" y="21"/>
                  <a:pt x="37" y="21"/>
                </a:cubicBezTo>
                <a:lnTo>
                  <a:pt x="39" y="21"/>
                </a:lnTo>
                <a:close/>
                <a:moveTo>
                  <a:pt x="44" y="42"/>
                </a:moveTo>
                <a:cubicBezTo>
                  <a:pt x="44" y="42"/>
                  <a:pt x="44" y="43"/>
                  <a:pt x="44" y="43"/>
                </a:cubicBezTo>
                <a:cubicBezTo>
                  <a:pt x="44" y="44"/>
                  <a:pt x="44" y="44"/>
                  <a:pt x="43" y="45"/>
                </a:cubicBezTo>
                <a:cubicBezTo>
                  <a:pt x="43" y="46"/>
                  <a:pt x="42" y="46"/>
                  <a:pt x="40" y="46"/>
                </a:cubicBezTo>
                <a:cubicBezTo>
                  <a:pt x="39" y="46"/>
                  <a:pt x="38" y="46"/>
                  <a:pt x="38" y="45"/>
                </a:cubicBezTo>
                <a:cubicBezTo>
                  <a:pt x="37" y="44"/>
                  <a:pt x="37" y="43"/>
                  <a:pt x="37" y="42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36"/>
                  <a:pt x="37" y="35"/>
                  <a:pt x="37" y="34"/>
                </a:cubicBezTo>
                <a:cubicBezTo>
                  <a:pt x="38" y="33"/>
                  <a:pt x="39" y="33"/>
                  <a:pt x="40" y="33"/>
                </a:cubicBezTo>
                <a:cubicBezTo>
                  <a:pt x="42" y="33"/>
                  <a:pt x="42" y="33"/>
                  <a:pt x="43" y="34"/>
                </a:cubicBezTo>
                <a:cubicBezTo>
                  <a:pt x="44" y="35"/>
                  <a:pt x="44" y="36"/>
                  <a:pt x="44" y="37"/>
                </a:cubicBezTo>
                <a:cubicBezTo>
                  <a:pt x="44" y="40"/>
                  <a:pt x="44" y="40"/>
                  <a:pt x="44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2"/>
                  <a:pt x="39" y="42"/>
                  <a:pt x="39" y="42"/>
                </a:cubicBezTo>
                <a:cubicBezTo>
                  <a:pt x="39" y="43"/>
                  <a:pt x="40" y="44"/>
                  <a:pt x="40" y="44"/>
                </a:cubicBezTo>
                <a:cubicBezTo>
                  <a:pt x="41" y="44"/>
                  <a:pt x="41" y="44"/>
                  <a:pt x="41" y="43"/>
                </a:cubicBezTo>
                <a:cubicBezTo>
                  <a:pt x="41" y="43"/>
                  <a:pt x="41" y="42"/>
                  <a:pt x="41" y="41"/>
                </a:cubicBezTo>
                <a:cubicBezTo>
                  <a:pt x="44" y="41"/>
                  <a:pt x="44" y="41"/>
                  <a:pt x="44" y="41"/>
                </a:cubicBezTo>
                <a:lnTo>
                  <a:pt x="44" y="42"/>
                </a:lnTo>
                <a:close/>
                <a:moveTo>
                  <a:pt x="41" y="38"/>
                </a:moveTo>
                <a:cubicBezTo>
                  <a:pt x="41" y="37"/>
                  <a:pt x="41" y="37"/>
                  <a:pt x="41" y="37"/>
                </a:cubicBezTo>
                <a:cubicBezTo>
                  <a:pt x="41" y="35"/>
                  <a:pt x="41" y="35"/>
                  <a:pt x="40" y="35"/>
                </a:cubicBezTo>
                <a:cubicBezTo>
                  <a:pt x="40" y="35"/>
                  <a:pt x="39" y="35"/>
                  <a:pt x="39" y="37"/>
                </a:cubicBezTo>
                <a:cubicBezTo>
                  <a:pt x="39" y="38"/>
                  <a:pt x="39" y="38"/>
                  <a:pt x="39" y="38"/>
                </a:cubicBezTo>
                <a:lnTo>
                  <a:pt x="41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77800" dist="101600" dir="2700000" algn="tl" rotWithShape="0">
              <a:prstClr val="black">
                <a:alpha val="32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9691577" y="868366"/>
            <a:ext cx="1500188" cy="1503363"/>
            <a:chOff x="10199662" y="2673350"/>
            <a:chExt cx="1500188" cy="1503363"/>
          </a:xfrm>
        </p:grpSpPr>
        <p:sp>
          <p:nvSpPr>
            <p:cNvPr id="41" name="Oval 272"/>
            <p:cNvSpPr>
              <a:spLocks noChangeArrowheads="1"/>
            </p:cNvSpPr>
            <p:nvPr/>
          </p:nvSpPr>
          <p:spPr bwMode="auto">
            <a:xfrm>
              <a:off x="10199662" y="2673350"/>
              <a:ext cx="1500188" cy="1503363"/>
            </a:xfrm>
            <a:prstGeom prst="ellipse">
              <a:avLst/>
            </a:prstGeom>
            <a:solidFill>
              <a:srgbClr val="C00000">
                <a:alpha val="40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73"/>
            <p:cNvSpPr/>
            <p:nvPr/>
          </p:nvSpPr>
          <p:spPr bwMode="auto">
            <a:xfrm>
              <a:off x="10531980" y="2905219"/>
              <a:ext cx="797773" cy="1010559"/>
            </a:xfrm>
            <a:custGeom>
              <a:avLst/>
              <a:gdLst/>
              <a:ahLst/>
              <a:cxnLst/>
              <a:rect l="l" t="t" r="r" b="b"/>
              <a:pathLst>
                <a:path w="855663" h="1290638">
                  <a:moveTo>
                    <a:pt x="434826" y="0"/>
                  </a:moveTo>
                  <a:cubicBezTo>
                    <a:pt x="627732" y="0"/>
                    <a:pt x="714811" y="206642"/>
                    <a:pt x="720634" y="315721"/>
                  </a:cubicBezTo>
                  <a:cubicBezTo>
                    <a:pt x="732473" y="324657"/>
                    <a:pt x="737178" y="354237"/>
                    <a:pt x="730727" y="386617"/>
                  </a:cubicBezTo>
                  <a:cubicBezTo>
                    <a:pt x="719535" y="424066"/>
                    <a:pt x="700881" y="454025"/>
                    <a:pt x="685959" y="450280"/>
                  </a:cubicBezTo>
                  <a:lnTo>
                    <a:pt x="683822" y="448757"/>
                  </a:lnTo>
                  <a:cubicBezTo>
                    <a:pt x="661814" y="540743"/>
                    <a:pt x="604561" y="626224"/>
                    <a:pt x="531812" y="670006"/>
                  </a:cubicBezTo>
                  <a:cubicBezTo>
                    <a:pt x="531812" y="692082"/>
                    <a:pt x="531812" y="709754"/>
                    <a:pt x="531812" y="723900"/>
                  </a:cubicBezTo>
                  <a:lnTo>
                    <a:pt x="600075" y="792163"/>
                  </a:lnTo>
                  <a:lnTo>
                    <a:pt x="602863" y="824829"/>
                  </a:lnTo>
                  <a:cubicBezTo>
                    <a:pt x="634604" y="837965"/>
                    <a:pt x="669347" y="857145"/>
                    <a:pt x="709300" y="882218"/>
                  </a:cubicBezTo>
                  <a:cubicBezTo>
                    <a:pt x="784358" y="927182"/>
                    <a:pt x="814381" y="1032097"/>
                    <a:pt x="855663" y="1155747"/>
                  </a:cubicBezTo>
                  <a:cubicBezTo>
                    <a:pt x="735570" y="1238181"/>
                    <a:pt x="585454" y="1290638"/>
                    <a:pt x="427831" y="1290638"/>
                  </a:cubicBezTo>
                  <a:cubicBezTo>
                    <a:pt x="266456" y="1290638"/>
                    <a:pt x="120093" y="1238181"/>
                    <a:pt x="0" y="1155747"/>
                  </a:cubicBezTo>
                  <a:cubicBezTo>
                    <a:pt x="41282" y="1032097"/>
                    <a:pt x="71305" y="930929"/>
                    <a:pt x="146363" y="882218"/>
                  </a:cubicBezTo>
                  <a:cubicBezTo>
                    <a:pt x="185694" y="856809"/>
                    <a:pt x="220034" y="837451"/>
                    <a:pt x="251670" y="824283"/>
                  </a:cubicBezTo>
                  <a:lnTo>
                    <a:pt x="255587" y="792163"/>
                  </a:lnTo>
                  <a:lnTo>
                    <a:pt x="319087" y="723900"/>
                  </a:lnTo>
                  <a:lnTo>
                    <a:pt x="322262" y="725824"/>
                  </a:lnTo>
                  <a:lnTo>
                    <a:pt x="322262" y="668916"/>
                  </a:lnTo>
                  <a:cubicBezTo>
                    <a:pt x="250231" y="624845"/>
                    <a:pt x="193615" y="539912"/>
                    <a:pt x="169597" y="449053"/>
                  </a:cubicBezTo>
                  <a:lnTo>
                    <a:pt x="168116" y="450280"/>
                  </a:lnTo>
                  <a:cubicBezTo>
                    <a:pt x="153193" y="454025"/>
                    <a:pt x="130810" y="424066"/>
                    <a:pt x="123348" y="386617"/>
                  </a:cubicBezTo>
                  <a:cubicBezTo>
                    <a:pt x="116900" y="354255"/>
                    <a:pt x="121596" y="324690"/>
                    <a:pt x="133424" y="315735"/>
                  </a:cubicBezTo>
                  <a:cubicBezTo>
                    <a:pt x="125519" y="185658"/>
                    <a:pt x="225429" y="0"/>
                    <a:pt x="4348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77800" dist="101600" dir="2700000" algn="tl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44" name="直接箭头连接符 43"/>
          <p:cNvCxnSpPr>
            <a:stCxn id="38" idx="6"/>
            <a:endCxn id="36" idx="2"/>
          </p:cNvCxnSpPr>
          <p:nvPr/>
        </p:nvCxnSpPr>
        <p:spPr>
          <a:xfrm>
            <a:off x="2312924" y="1616463"/>
            <a:ext cx="1093952" cy="0"/>
          </a:xfrm>
          <a:prstGeom prst="straightConnector1">
            <a:avLst/>
          </a:prstGeom>
          <a:ln w="12700" cmpd="sng">
            <a:solidFill>
              <a:srgbClr val="002060"/>
            </a:solidFill>
            <a:prstDash val="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>
            <a:cxnSpLocks/>
            <a:stCxn id="36" idx="6"/>
            <a:endCxn id="28" idx="2"/>
          </p:cNvCxnSpPr>
          <p:nvPr/>
        </p:nvCxnSpPr>
        <p:spPr>
          <a:xfrm>
            <a:off x="4485666" y="1616463"/>
            <a:ext cx="1799891" cy="0"/>
          </a:xfrm>
          <a:prstGeom prst="straightConnector1">
            <a:avLst/>
          </a:prstGeom>
          <a:ln w="12700" cmpd="sng">
            <a:solidFill>
              <a:srgbClr val="002060"/>
            </a:solidFill>
            <a:prstDash val="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>
            <a:cxnSpLocks/>
            <a:stCxn id="28" idx="6"/>
            <a:endCxn id="33" idx="2"/>
          </p:cNvCxnSpPr>
          <p:nvPr/>
        </p:nvCxnSpPr>
        <p:spPr>
          <a:xfrm>
            <a:off x="7364347" y="1616463"/>
            <a:ext cx="363442" cy="2362"/>
          </a:xfrm>
          <a:prstGeom prst="straightConnector1">
            <a:avLst/>
          </a:prstGeom>
          <a:ln w="12700" cmpd="sng">
            <a:solidFill>
              <a:srgbClr val="002060"/>
            </a:solidFill>
            <a:prstDash val="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>
            <a:cxnSpLocks/>
            <a:stCxn id="33" idx="6"/>
            <a:endCxn id="41" idx="2"/>
          </p:cNvCxnSpPr>
          <p:nvPr/>
        </p:nvCxnSpPr>
        <p:spPr>
          <a:xfrm>
            <a:off x="8806579" y="1618825"/>
            <a:ext cx="884998" cy="1223"/>
          </a:xfrm>
          <a:prstGeom prst="straightConnector1">
            <a:avLst/>
          </a:prstGeom>
          <a:ln w="12700" cmpd="sng">
            <a:solidFill>
              <a:srgbClr val="002060"/>
            </a:solidFill>
            <a:prstDash val="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216"/>
          <p:cNvSpPr txBox="1"/>
          <p:nvPr/>
        </p:nvSpPr>
        <p:spPr>
          <a:xfrm>
            <a:off x="6217666" y="3118904"/>
            <a:ext cx="2319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基本位置归因</a:t>
            </a:r>
            <a:endParaRPr lang="en-US" altLang="zh-CN" sz="2000" kern="0" dirty="0">
              <a:ln w="18415" cmpd="sng">
                <a:noFill/>
                <a:prstDash val="solid"/>
              </a:ln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3" name="内容占位符 53"/>
          <p:cNvSpPr txBox="1">
            <a:spLocks/>
          </p:cNvSpPr>
          <p:nvPr/>
        </p:nvSpPr>
        <p:spPr>
          <a:xfrm>
            <a:off x="3512571" y="3633023"/>
            <a:ext cx="2448000" cy="283008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bg1">
                    <a:lumMod val="50000"/>
                  </a:schemeClr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bg1">
                    <a:lumMod val="50000"/>
                  </a:schemeClr>
                </a:solidFill>
                <a:effectLst/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bg1">
                    <a:lumMod val="50000"/>
                  </a:schemeClr>
                </a:solidFill>
                <a:effectLst/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1">
                    <a:lumMod val="50000"/>
                  </a:schemeClr>
                </a:solidFill>
                <a:effectLst/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1">
                    <a:lumMod val="50000"/>
                  </a:schemeClr>
                </a:solidFill>
                <a:effectLst/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  <a:sym typeface="Wingdings" panose="05000000000000000000" pitchFamily="2" charset="2"/>
              </a:rPr>
              <a:t></a:t>
            </a:r>
            <a:r>
              <a:rPr lang="zh-CN" altLang="en-US" dirty="0">
                <a:solidFill>
                  <a:schemeClr val="bg1"/>
                </a:solidFill>
              </a:rPr>
              <a:t>把贡献率以等量权重赋值给所有影响因素</a:t>
            </a:r>
            <a:r>
              <a:rPr lang="en-US" altLang="zh-CN" dirty="0">
                <a:solidFill>
                  <a:schemeClr val="bg1"/>
                </a:solidFill>
              </a:rPr>
              <a:t>/</a:t>
            </a:r>
            <a:r>
              <a:rPr lang="zh-CN" altLang="en-US" dirty="0">
                <a:solidFill>
                  <a:schemeClr val="bg1"/>
                </a:solidFill>
              </a:rPr>
              <a:t>渠道</a:t>
            </a:r>
          </a:p>
        </p:txBody>
      </p:sp>
      <p:sp>
        <p:nvSpPr>
          <p:cNvPr id="64" name="TextBox 216"/>
          <p:cNvSpPr txBox="1"/>
          <p:nvPr/>
        </p:nvSpPr>
        <p:spPr>
          <a:xfrm>
            <a:off x="3562961" y="3133652"/>
            <a:ext cx="2319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线性归因</a:t>
            </a:r>
            <a:endParaRPr lang="en-US" altLang="zh-CN" sz="2000" kern="0" dirty="0">
              <a:ln w="18415" cmpd="sng">
                <a:noFill/>
                <a:prstDash val="solid"/>
              </a:ln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5" name="内容占位符 54"/>
          <p:cNvSpPr txBox="1">
            <a:spLocks/>
          </p:cNvSpPr>
          <p:nvPr/>
        </p:nvSpPr>
        <p:spPr>
          <a:xfrm>
            <a:off x="8876067" y="3622249"/>
            <a:ext cx="2450690" cy="285403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bg1">
                    <a:lumMod val="50000"/>
                  </a:schemeClr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bg1">
                    <a:lumMod val="50000"/>
                  </a:schemeClr>
                </a:solidFill>
                <a:effectLst/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bg1">
                    <a:lumMod val="50000"/>
                  </a:schemeClr>
                </a:solidFill>
                <a:effectLst/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1">
                    <a:lumMod val="50000"/>
                  </a:schemeClr>
                </a:solidFill>
                <a:effectLst/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1">
                    <a:lumMod val="50000"/>
                  </a:schemeClr>
                </a:solidFill>
                <a:effectLst/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  <a:sym typeface="Wingdings" panose="05000000000000000000" pitchFamily="2" charset="2"/>
              </a:rPr>
              <a:t></a:t>
            </a:r>
            <a:r>
              <a:rPr lang="zh-CN" altLang="en-US" dirty="0">
                <a:solidFill>
                  <a:schemeClr val="bg1"/>
                </a:solidFill>
              </a:rPr>
              <a:t>用时间衰减曲线来给不同的渠道触电分配权重。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67" name="TextBox 216"/>
          <p:cNvSpPr txBox="1"/>
          <p:nvPr/>
        </p:nvSpPr>
        <p:spPr>
          <a:xfrm>
            <a:off x="8921533" y="3138570"/>
            <a:ext cx="2319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时间衰减归因</a:t>
            </a:r>
            <a:endParaRPr lang="en-US" altLang="zh-CN" sz="2000" kern="0" dirty="0">
              <a:ln w="18415" cmpd="sng">
                <a:noFill/>
                <a:prstDash val="solid"/>
              </a:ln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38201" y="3074282"/>
            <a:ext cx="2448000" cy="554281"/>
          </a:xfrm>
          <a:prstGeom prst="rect">
            <a:avLst/>
          </a:prstGeom>
        </p:spPr>
      </p:pic>
      <p:sp>
        <p:nvSpPr>
          <p:cNvPr id="59" name="TextBox 216"/>
          <p:cNvSpPr txBox="1"/>
          <p:nvPr/>
        </p:nvSpPr>
        <p:spPr>
          <a:xfrm>
            <a:off x="890008" y="3128229"/>
            <a:ext cx="2319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次后</a:t>
            </a:r>
            <a:r>
              <a:rPr lang="en-US" altLang="zh-CN" sz="2000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2000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首次归因</a:t>
            </a:r>
            <a:endParaRPr lang="en-US" altLang="zh-CN" sz="2000" kern="0" dirty="0">
              <a:ln w="18415" cmpd="sng">
                <a:noFill/>
                <a:prstDash val="solid"/>
              </a:ln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358013" y="657636"/>
            <a:ext cx="10939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sym typeface="Wingdings" panose="05000000000000000000" pitchFamily="2" charset="2"/>
              </a:rPr>
              <a:t>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sym typeface="+mn-ea"/>
              </a:rPr>
              <a:t>100%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sym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234134" y="719856"/>
            <a:ext cx="10939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sym typeface="Wingdings" panose="05000000000000000000" pitchFamily="2" charset="2"/>
              </a:rPr>
              <a:t>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sym typeface="+mn-ea"/>
              </a:rPr>
              <a:t>100%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sym typeface="+mn-ea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460274" y="2155365"/>
            <a:ext cx="10939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sym typeface="Wingdings" panose="05000000000000000000" pitchFamily="2" charset="2"/>
              </a:rPr>
              <a:t>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sym typeface="+mn-ea"/>
              </a:rPr>
              <a:t>25%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sym typeface="+mn-ea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3574215" y="2145537"/>
            <a:ext cx="10939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sym typeface="Wingdings" panose="05000000000000000000" pitchFamily="2" charset="2"/>
              </a:rPr>
              <a:t>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sym typeface="+mn-ea"/>
              </a:rPr>
              <a:t>25%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sym typeface="+mn-ea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6455071" y="2150457"/>
            <a:ext cx="10939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sym typeface="Wingdings" panose="05000000000000000000" pitchFamily="2" charset="2"/>
              </a:rPr>
              <a:t>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sym typeface="+mn-ea"/>
              </a:rPr>
              <a:t>25%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sym typeface="+mn-ea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7890581" y="2155377"/>
            <a:ext cx="10939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sym typeface="Wingdings" panose="05000000000000000000" pitchFamily="2" charset="2"/>
              </a:rPr>
              <a:t>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sym typeface="+mn-ea"/>
              </a:rPr>
              <a:t>25%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sym typeface="+mn-ea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450446" y="2381505"/>
            <a:ext cx="10939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sym typeface="Wingdings" panose="05000000000000000000" pitchFamily="2" charset="2"/>
              </a:rPr>
              <a:t>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sym typeface="+mn-ea"/>
              </a:rPr>
              <a:t>40%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sym typeface="+mn-ea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3564387" y="2371677"/>
            <a:ext cx="10939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sym typeface="Wingdings" panose="05000000000000000000" pitchFamily="2" charset="2"/>
              </a:rPr>
              <a:t>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sym typeface="+mn-ea"/>
              </a:rPr>
              <a:t>10%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sym typeface="+mn-ea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6445243" y="2376597"/>
            <a:ext cx="10939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sym typeface="Wingdings" panose="05000000000000000000" pitchFamily="2" charset="2"/>
              </a:rPr>
              <a:t>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sym typeface="+mn-ea"/>
              </a:rPr>
              <a:t>10%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sym typeface="+mn-ea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7880753" y="2381517"/>
            <a:ext cx="10939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sym typeface="Wingdings" panose="05000000000000000000" pitchFamily="2" charset="2"/>
              </a:rPr>
              <a:t>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sym typeface="+mn-ea"/>
              </a:rPr>
              <a:t>40%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sym typeface="+mn-ea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1455366" y="2607645"/>
            <a:ext cx="10939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sym typeface="Wingdings" panose="05000000000000000000" pitchFamily="2" charset="2"/>
              </a:rPr>
              <a:t>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sym typeface="+mn-ea"/>
              </a:rPr>
              <a:t>10%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sym typeface="+mn-ea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3569307" y="2597817"/>
            <a:ext cx="10939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sym typeface="Wingdings" panose="05000000000000000000" pitchFamily="2" charset="2"/>
              </a:rPr>
              <a:t>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sym typeface="+mn-ea"/>
              </a:rPr>
              <a:t>15%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sym typeface="+mn-ea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6450163" y="2602737"/>
            <a:ext cx="10939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sym typeface="Wingdings" panose="05000000000000000000" pitchFamily="2" charset="2"/>
              </a:rPr>
              <a:t>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sym typeface="+mn-ea"/>
              </a:rPr>
              <a:t>25%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sym typeface="+mn-ea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7885673" y="2607657"/>
            <a:ext cx="10939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sym typeface="Wingdings" panose="05000000000000000000" pitchFamily="2" charset="2"/>
              </a:rPr>
              <a:t>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sym typeface="+mn-ea"/>
              </a:rPr>
              <a:t>50%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69283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" descr="D:\360data\重要数据\桌面\66666666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961" y="1080831"/>
            <a:ext cx="3454798" cy="3454798"/>
          </a:xfrm>
          <a:prstGeom prst="rect">
            <a:avLst/>
          </a:prstGeom>
          <a:noFill/>
          <a:effectLst>
            <a:outerShdw blurRad="190500" algn="tl" rotWithShape="0">
              <a:schemeClr val="tx2">
                <a:lumMod val="60000"/>
                <a:lumOff val="40000"/>
                <a:alpha val="52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2" descr="D:\360data\重要数据\桌面\55555555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961" y="1080831"/>
            <a:ext cx="3454798" cy="3454798"/>
          </a:xfrm>
          <a:prstGeom prst="rect">
            <a:avLst/>
          </a:prstGeom>
          <a:noFill/>
          <a:effectLst>
            <a:outerShdw blurRad="190500" algn="tl" rotWithShape="0">
              <a:schemeClr val="tx2">
                <a:lumMod val="60000"/>
                <a:lumOff val="40000"/>
                <a:alpha val="52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3" descr="D:\360data\重要数据\桌面\444444444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961" y="1080831"/>
            <a:ext cx="3454798" cy="3454798"/>
          </a:xfrm>
          <a:prstGeom prst="rect">
            <a:avLst/>
          </a:prstGeom>
          <a:noFill/>
          <a:effectLst>
            <a:outerShdw blurRad="190500" algn="tl" rotWithShape="0">
              <a:schemeClr val="tx2">
                <a:lumMod val="60000"/>
                <a:lumOff val="40000"/>
                <a:alpha val="52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4" descr="D:\360data\重要数据\桌面\33333333333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961" y="1080831"/>
            <a:ext cx="3454798" cy="3454798"/>
          </a:xfrm>
          <a:prstGeom prst="rect">
            <a:avLst/>
          </a:prstGeom>
          <a:noFill/>
          <a:effectLst>
            <a:outerShdw blurRad="190500" algn="tl" rotWithShape="0">
              <a:schemeClr val="tx2">
                <a:lumMod val="60000"/>
                <a:lumOff val="40000"/>
                <a:alpha val="52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5" descr="D:\360data\重要数据\桌面\22222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961" y="1080831"/>
            <a:ext cx="3454798" cy="3454798"/>
          </a:xfrm>
          <a:prstGeom prst="rect">
            <a:avLst/>
          </a:prstGeom>
          <a:noFill/>
          <a:effectLst>
            <a:outerShdw blurRad="190500" algn="tl" rotWithShape="0">
              <a:schemeClr val="tx2">
                <a:lumMod val="60000"/>
                <a:lumOff val="40000"/>
                <a:alpha val="52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内容占位符 53"/>
          <p:cNvSpPr txBox="1">
            <a:spLocks/>
          </p:cNvSpPr>
          <p:nvPr/>
        </p:nvSpPr>
        <p:spPr>
          <a:xfrm>
            <a:off x="966782" y="1570745"/>
            <a:ext cx="3148018" cy="442516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bg1">
                    <a:lumMod val="50000"/>
                  </a:schemeClr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  <a:sym typeface="Wingdings" panose="05000000000000000000" pitchFamily="2" charset="2"/>
              </a:rPr>
              <a:t></a:t>
            </a:r>
            <a:r>
              <a:rPr lang="zh-CN" altLang="en-US" dirty="0">
                <a:solidFill>
                  <a:schemeClr val="bg1"/>
                </a:solidFill>
              </a:rPr>
              <a:t>自动收集各渠道数据 ，建立完整转化路径。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  <a:sym typeface="Wingdings" panose="05000000000000000000" pitchFamily="2" charset="2"/>
              </a:rPr>
              <a:t></a:t>
            </a:r>
            <a:r>
              <a:rPr lang="zh-CN" altLang="en-US" dirty="0">
                <a:solidFill>
                  <a:schemeClr val="bg1"/>
                </a:solidFill>
              </a:rPr>
              <a:t>使用大量的客户数据进行机器学习</a:t>
            </a:r>
            <a:r>
              <a:rPr lang="en-US" altLang="zh-CN" dirty="0">
                <a:solidFill>
                  <a:schemeClr val="bg1"/>
                </a:solidFill>
              </a:rPr>
              <a:t>,</a:t>
            </a:r>
            <a:r>
              <a:rPr lang="zh-CN" altLang="en-US" dirty="0">
                <a:solidFill>
                  <a:schemeClr val="bg1"/>
                </a:solidFill>
              </a:rPr>
              <a:t>建模。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  <a:sym typeface="Wingdings" panose="05000000000000000000" pitchFamily="2" charset="2"/>
              </a:rPr>
              <a:t></a:t>
            </a:r>
            <a:r>
              <a:rPr lang="zh-CN" altLang="en-US" dirty="0">
                <a:solidFill>
                  <a:schemeClr val="bg1"/>
                </a:solidFill>
              </a:rPr>
              <a:t>模型计算渠道交叉影响后</a:t>
            </a:r>
            <a:r>
              <a:rPr lang="en-US" altLang="zh-CN" dirty="0">
                <a:solidFill>
                  <a:schemeClr val="bg1"/>
                </a:solidFill>
              </a:rPr>
              <a:t>,</a:t>
            </a:r>
            <a:r>
              <a:rPr lang="zh-CN" altLang="en-US" dirty="0">
                <a:solidFill>
                  <a:schemeClr val="bg1"/>
                </a:solidFill>
              </a:rPr>
              <a:t>各渠道真实</a:t>
            </a:r>
            <a:r>
              <a:rPr lang="en-US" altLang="zh-CN" dirty="0">
                <a:solidFill>
                  <a:schemeClr val="bg1"/>
                </a:solidFill>
              </a:rPr>
              <a:t>ROI</a:t>
            </a:r>
            <a:r>
              <a:rPr lang="zh-CN" altLang="en-US" dirty="0">
                <a:solidFill>
                  <a:schemeClr val="bg1"/>
                </a:solidFill>
              </a:rPr>
              <a:t>。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  <a:sym typeface="Wingdings" panose="05000000000000000000" pitchFamily="2" charset="2"/>
              </a:rPr>
              <a:t></a:t>
            </a:r>
            <a:r>
              <a:rPr lang="zh-CN" altLang="en-US" dirty="0">
                <a:solidFill>
                  <a:schemeClr val="bg1"/>
                </a:solidFill>
              </a:rPr>
              <a:t>重新分配推广费用，显著提高销售额</a:t>
            </a:r>
            <a:r>
              <a:rPr lang="en-US" altLang="zh-CN" dirty="0">
                <a:solidFill>
                  <a:schemeClr val="bg1"/>
                </a:solidFill>
              </a:rPr>
              <a:t>/APP</a:t>
            </a:r>
            <a:r>
              <a:rPr lang="zh-CN" altLang="en-US" dirty="0">
                <a:solidFill>
                  <a:schemeClr val="bg1"/>
                </a:solidFill>
              </a:rPr>
              <a:t>激活量。</a:t>
            </a:r>
            <a:endParaRPr lang="en-US" altLang="zh-CN" dirty="0">
              <a:solidFill>
                <a:schemeClr val="bg1"/>
              </a:solidFill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966782" y="1109893"/>
            <a:ext cx="3148018" cy="554281"/>
          </a:xfrm>
          <a:prstGeom prst="rect">
            <a:avLst/>
          </a:prstGeom>
        </p:spPr>
      </p:pic>
      <p:sp>
        <p:nvSpPr>
          <p:cNvPr id="15" name="TextBox 216"/>
          <p:cNvSpPr txBox="1"/>
          <p:nvPr/>
        </p:nvSpPr>
        <p:spPr>
          <a:xfrm>
            <a:off x="1017172" y="1145115"/>
            <a:ext cx="2983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工作原理</a:t>
            </a:r>
            <a:endParaRPr lang="en-US" altLang="zh-CN" sz="2000" kern="0" dirty="0">
              <a:ln w="18415" cmpd="sng">
                <a:noFill/>
                <a:prstDash val="solid"/>
              </a:ln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内容占位符 53"/>
          <p:cNvSpPr txBox="1">
            <a:spLocks/>
          </p:cNvSpPr>
          <p:nvPr/>
        </p:nvSpPr>
        <p:spPr>
          <a:xfrm>
            <a:off x="8267455" y="1570744"/>
            <a:ext cx="3148018" cy="442516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bg1">
                    <a:lumMod val="50000"/>
                  </a:schemeClr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  <a:sym typeface="Wingdings" panose="05000000000000000000" pitchFamily="2" charset="2"/>
              </a:rPr>
              <a:t></a:t>
            </a:r>
            <a:r>
              <a:rPr lang="zh-CN" altLang="en-US" dirty="0">
                <a:solidFill>
                  <a:schemeClr val="bg1"/>
                </a:solidFill>
              </a:rPr>
              <a:t>导流网站</a:t>
            </a:r>
          </a:p>
          <a:p>
            <a:r>
              <a:rPr lang="zh-CN" altLang="en-US" dirty="0">
                <a:solidFill>
                  <a:schemeClr val="bg1"/>
                </a:solidFill>
                <a:sym typeface="Wingdings" panose="05000000000000000000" pitchFamily="2" charset="2"/>
              </a:rPr>
              <a:t></a:t>
            </a:r>
            <a:r>
              <a:rPr lang="zh-CN" altLang="en-US" dirty="0">
                <a:solidFill>
                  <a:schemeClr val="bg1"/>
                </a:solidFill>
              </a:rPr>
              <a:t>电邮 </a:t>
            </a:r>
            <a:r>
              <a:rPr lang="en-US" altLang="zh-CN" dirty="0">
                <a:solidFill>
                  <a:schemeClr val="bg1"/>
                </a:solidFill>
              </a:rPr>
              <a:t>(EDM)</a:t>
            </a:r>
          </a:p>
          <a:p>
            <a:r>
              <a:rPr lang="zh-CN" altLang="en-US" dirty="0">
                <a:solidFill>
                  <a:schemeClr val="bg1"/>
                </a:solidFill>
                <a:sym typeface="Wingdings" panose="05000000000000000000" pitchFamily="2" charset="2"/>
              </a:rPr>
              <a:t></a:t>
            </a:r>
            <a:r>
              <a:rPr lang="zh-CN" altLang="en-US" dirty="0">
                <a:solidFill>
                  <a:schemeClr val="bg1"/>
                </a:solidFill>
              </a:rPr>
              <a:t>团购</a:t>
            </a:r>
          </a:p>
          <a:p>
            <a:r>
              <a:rPr lang="zh-CN" altLang="en-US" dirty="0">
                <a:solidFill>
                  <a:schemeClr val="bg1"/>
                </a:solidFill>
                <a:sym typeface="Wingdings" panose="05000000000000000000" pitchFamily="2" charset="2"/>
              </a:rPr>
              <a:t></a:t>
            </a:r>
            <a:r>
              <a:rPr lang="zh-CN" altLang="en-US" dirty="0">
                <a:solidFill>
                  <a:schemeClr val="bg1"/>
                </a:solidFill>
              </a:rPr>
              <a:t>展示广告</a:t>
            </a:r>
          </a:p>
          <a:p>
            <a:r>
              <a:rPr lang="zh-CN" altLang="en-US" dirty="0">
                <a:solidFill>
                  <a:schemeClr val="bg1"/>
                </a:solidFill>
                <a:sym typeface="Wingdings" panose="05000000000000000000" pitchFamily="2" charset="2"/>
              </a:rPr>
              <a:t></a:t>
            </a:r>
            <a:r>
              <a:rPr lang="zh-CN" altLang="en-US" dirty="0">
                <a:solidFill>
                  <a:schemeClr val="bg1"/>
                </a:solidFill>
              </a:rPr>
              <a:t>社交展示广告</a:t>
            </a:r>
          </a:p>
          <a:p>
            <a:r>
              <a:rPr lang="zh-CN" altLang="en-US" dirty="0">
                <a:solidFill>
                  <a:schemeClr val="bg1"/>
                </a:solidFill>
                <a:sym typeface="Wingdings" panose="05000000000000000000" pitchFamily="2" charset="2"/>
              </a:rPr>
              <a:t></a:t>
            </a:r>
            <a:r>
              <a:rPr lang="zh-CN" altLang="en-US" dirty="0">
                <a:solidFill>
                  <a:schemeClr val="bg1"/>
                </a:solidFill>
              </a:rPr>
              <a:t>付费搜索</a:t>
            </a:r>
            <a:r>
              <a:rPr lang="en-US" altLang="zh-CN" dirty="0">
                <a:solidFill>
                  <a:schemeClr val="bg1"/>
                </a:solidFill>
              </a:rPr>
              <a:t>-</a:t>
            </a:r>
            <a:r>
              <a:rPr lang="zh-CN" altLang="en-US" dirty="0">
                <a:solidFill>
                  <a:schemeClr val="bg1"/>
                </a:solidFill>
              </a:rPr>
              <a:t>品专</a:t>
            </a:r>
          </a:p>
          <a:p>
            <a:r>
              <a:rPr lang="zh-CN" altLang="en-US" dirty="0">
                <a:solidFill>
                  <a:schemeClr val="bg1"/>
                </a:solidFill>
                <a:sym typeface="Wingdings" panose="05000000000000000000" pitchFamily="2" charset="2"/>
              </a:rPr>
              <a:t></a:t>
            </a:r>
            <a:r>
              <a:rPr lang="zh-CN" altLang="en-US" dirty="0">
                <a:solidFill>
                  <a:schemeClr val="bg1"/>
                </a:solidFill>
              </a:rPr>
              <a:t>付费搜索</a:t>
            </a:r>
            <a:r>
              <a:rPr lang="en-US" altLang="zh-CN" dirty="0">
                <a:solidFill>
                  <a:schemeClr val="bg1"/>
                </a:solidFill>
              </a:rPr>
              <a:t>-</a:t>
            </a:r>
            <a:r>
              <a:rPr lang="zh-CN" altLang="en-US" dirty="0">
                <a:solidFill>
                  <a:schemeClr val="bg1"/>
                </a:solidFill>
              </a:rPr>
              <a:t>非品牌</a:t>
            </a:r>
          </a:p>
          <a:p>
            <a:r>
              <a:rPr lang="zh-CN" altLang="en-US" dirty="0">
                <a:solidFill>
                  <a:schemeClr val="bg1"/>
                </a:solidFill>
                <a:sym typeface="Wingdings" panose="05000000000000000000" pitchFamily="2" charset="2"/>
              </a:rPr>
              <a:t></a:t>
            </a:r>
            <a:r>
              <a:rPr lang="zh-CN" altLang="en-US" dirty="0">
                <a:solidFill>
                  <a:schemeClr val="bg1"/>
                </a:solidFill>
              </a:rPr>
              <a:t>广播</a:t>
            </a:r>
          </a:p>
          <a:p>
            <a:r>
              <a:rPr lang="zh-CN" altLang="en-US" dirty="0">
                <a:solidFill>
                  <a:schemeClr val="bg1"/>
                </a:solidFill>
                <a:sym typeface="Wingdings" panose="05000000000000000000" pitchFamily="2" charset="2"/>
              </a:rPr>
              <a:t></a:t>
            </a:r>
            <a:r>
              <a:rPr lang="zh-CN" altLang="en-US" dirty="0">
                <a:solidFill>
                  <a:schemeClr val="bg1"/>
                </a:solidFill>
              </a:rPr>
              <a:t>购物平台</a:t>
            </a:r>
          </a:p>
          <a:p>
            <a:r>
              <a:rPr lang="zh-CN" altLang="en-US" dirty="0">
                <a:solidFill>
                  <a:schemeClr val="bg1"/>
                </a:solidFill>
                <a:sym typeface="Wingdings" panose="05000000000000000000" pitchFamily="2" charset="2"/>
              </a:rPr>
              <a:t></a:t>
            </a:r>
            <a:r>
              <a:rPr lang="zh-CN" altLang="en-US" dirty="0">
                <a:solidFill>
                  <a:schemeClr val="bg1"/>
                </a:solidFill>
              </a:rPr>
              <a:t>电视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8267455" y="1119596"/>
            <a:ext cx="3148018" cy="554281"/>
          </a:xfrm>
          <a:prstGeom prst="rect">
            <a:avLst/>
          </a:prstGeom>
        </p:spPr>
      </p:pic>
      <p:sp>
        <p:nvSpPr>
          <p:cNvPr id="23" name="TextBox 216"/>
          <p:cNvSpPr txBox="1"/>
          <p:nvPr/>
        </p:nvSpPr>
        <p:spPr>
          <a:xfrm>
            <a:off x="8317845" y="1145115"/>
            <a:ext cx="2983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优化渠道种类</a:t>
            </a:r>
            <a:endParaRPr lang="en-US" altLang="zh-CN" sz="2000" kern="0" dirty="0">
              <a:ln w="18415" cmpd="sng">
                <a:noFill/>
                <a:prstDash val="solid"/>
              </a:ln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内容占位符 53"/>
          <p:cNvSpPr txBox="1">
            <a:spLocks/>
          </p:cNvSpPr>
          <p:nvPr/>
        </p:nvSpPr>
        <p:spPr>
          <a:xfrm>
            <a:off x="4579374" y="5296342"/>
            <a:ext cx="3148018" cy="69650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bg1">
                    <a:lumMod val="50000"/>
                  </a:schemeClr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sym typeface="Wingdings" panose="05000000000000000000" pitchFamily="2" charset="2"/>
              </a:rPr>
              <a:t>媒介投放</a:t>
            </a:r>
            <a:r>
              <a:rPr lang="zh-CN" altLang="en-US" dirty="0">
                <a:solidFill>
                  <a:schemeClr val="bg1"/>
                </a:solidFill>
              </a:rPr>
              <a:t>网站运营</a:t>
            </a:r>
            <a:r>
              <a:rPr lang="zh-CN" altLang="en-US" dirty="0">
                <a:solidFill>
                  <a:schemeClr val="bg1"/>
                </a:solidFill>
                <a:sym typeface="Wingdings" panose="05000000000000000000" pitchFamily="2" charset="2"/>
              </a:rPr>
              <a:t></a:t>
            </a:r>
            <a:r>
              <a:rPr lang="en-US" altLang="zh-CN" dirty="0">
                <a:solidFill>
                  <a:schemeClr val="bg1"/>
                </a:solidFill>
                <a:sym typeface="Wingdings" panose="05000000000000000000" pitchFamily="2" charset="2"/>
              </a:rPr>
              <a:t>App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4579374" y="4745117"/>
            <a:ext cx="3148018" cy="554281"/>
          </a:xfrm>
          <a:prstGeom prst="rect">
            <a:avLst/>
          </a:prstGeom>
        </p:spPr>
      </p:pic>
      <p:sp>
        <p:nvSpPr>
          <p:cNvPr id="26" name="TextBox 216"/>
          <p:cNvSpPr txBox="1"/>
          <p:nvPr/>
        </p:nvSpPr>
        <p:spPr>
          <a:xfrm>
            <a:off x="4629764" y="4870712"/>
            <a:ext cx="2983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解决方案</a:t>
            </a:r>
            <a:endParaRPr lang="en-US" altLang="zh-CN" sz="2000" kern="0" dirty="0">
              <a:ln w="18415" cmpd="sng">
                <a:noFill/>
                <a:prstDash val="solid"/>
              </a:ln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TextBox 216"/>
          <p:cNvSpPr txBox="1"/>
          <p:nvPr/>
        </p:nvSpPr>
        <p:spPr>
          <a:xfrm>
            <a:off x="4617731" y="2451007"/>
            <a:ext cx="2983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kern="0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Times New Roman" panose="02020603050405020304" pitchFamily="18" charset="0"/>
              </a:rPr>
              <a:t>国内</a:t>
            </a:r>
            <a:endParaRPr lang="en-US" altLang="zh-CN" sz="2000" kern="0" dirty="0">
              <a:ln w="18415" cmpd="sng">
                <a:noFill/>
                <a:prstDash val="solid"/>
              </a:ln>
              <a:solidFill>
                <a:srgbClr val="002060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2000" kern="0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Times New Roman" panose="02020603050405020304" pitchFamily="18" charset="0"/>
              </a:rPr>
              <a:t>首创</a:t>
            </a:r>
            <a:endParaRPr lang="en-US" altLang="zh-CN" sz="2000" kern="0" dirty="0">
              <a:ln w="18415" cmpd="sng">
                <a:noFill/>
                <a:prstDash val="solid"/>
              </a:ln>
              <a:solidFill>
                <a:srgbClr val="002060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业务</a:t>
            </a:r>
          </a:p>
        </p:txBody>
      </p:sp>
    </p:spTree>
    <p:extLst>
      <p:ext uri="{BB962C8B-B14F-4D97-AF65-F5344CB8AC3E}">
        <p14:creationId xmlns:p14="http://schemas.microsoft.com/office/powerpoint/2010/main" val="9981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4800000">
                                      <p:cBhvr>
                                        <p:cTn id="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" descr="D:\360data\重要数据\桌面\66666666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961" y="1080831"/>
            <a:ext cx="3454798" cy="3454798"/>
          </a:xfrm>
          <a:prstGeom prst="rect">
            <a:avLst/>
          </a:prstGeom>
          <a:noFill/>
          <a:effectLst>
            <a:outerShdw blurRad="190500" algn="tl" rotWithShape="0">
              <a:schemeClr val="tx2">
                <a:lumMod val="60000"/>
                <a:lumOff val="40000"/>
                <a:alpha val="52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2" descr="D:\360data\重要数据\桌面\55555555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961" y="1080831"/>
            <a:ext cx="3454798" cy="3454798"/>
          </a:xfrm>
          <a:prstGeom prst="rect">
            <a:avLst/>
          </a:prstGeom>
          <a:noFill/>
          <a:effectLst>
            <a:outerShdw blurRad="190500" algn="tl" rotWithShape="0">
              <a:schemeClr val="tx2">
                <a:lumMod val="60000"/>
                <a:lumOff val="40000"/>
                <a:alpha val="52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3" descr="D:\360data\重要数据\桌面\444444444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961" y="1080831"/>
            <a:ext cx="3454798" cy="3454798"/>
          </a:xfrm>
          <a:prstGeom prst="rect">
            <a:avLst/>
          </a:prstGeom>
          <a:noFill/>
          <a:effectLst>
            <a:outerShdw blurRad="190500" algn="tl" rotWithShape="0">
              <a:schemeClr val="tx2">
                <a:lumMod val="60000"/>
                <a:lumOff val="40000"/>
                <a:alpha val="52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4" descr="D:\360data\重要数据\桌面\33333333333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961" y="1080831"/>
            <a:ext cx="3454798" cy="3454798"/>
          </a:xfrm>
          <a:prstGeom prst="rect">
            <a:avLst/>
          </a:prstGeom>
          <a:noFill/>
          <a:effectLst>
            <a:outerShdw blurRad="190500" algn="tl" rotWithShape="0">
              <a:schemeClr val="tx2">
                <a:lumMod val="60000"/>
                <a:lumOff val="40000"/>
                <a:alpha val="52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5" descr="D:\360data\重要数据\桌面\22222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961" y="1080831"/>
            <a:ext cx="3454798" cy="3454798"/>
          </a:xfrm>
          <a:prstGeom prst="rect">
            <a:avLst/>
          </a:prstGeom>
          <a:noFill/>
          <a:effectLst>
            <a:outerShdw blurRad="190500" algn="tl" rotWithShape="0">
              <a:schemeClr val="tx2">
                <a:lumMod val="60000"/>
                <a:lumOff val="40000"/>
                <a:alpha val="52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966782" y="1109895"/>
            <a:ext cx="3148018" cy="46085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4" name="内容占位符 53"/>
          <p:cNvSpPr txBox="1">
            <a:spLocks/>
          </p:cNvSpPr>
          <p:nvPr/>
        </p:nvSpPr>
        <p:spPr>
          <a:xfrm>
            <a:off x="966782" y="1570745"/>
            <a:ext cx="3148018" cy="442516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bg1">
                    <a:lumMod val="50000"/>
                  </a:schemeClr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  <a:sym typeface="Wingdings" panose="05000000000000000000" pitchFamily="2" charset="2"/>
              </a:rPr>
              <a:t></a:t>
            </a:r>
            <a:r>
              <a:rPr lang="zh-CN" altLang="en-US" dirty="0">
                <a:solidFill>
                  <a:schemeClr val="bg1"/>
                </a:solidFill>
              </a:rPr>
              <a:t>投资渠道优化。</a:t>
            </a:r>
            <a:r>
              <a:rPr lang="zh-CN" altLang="en-US" dirty="0">
                <a:solidFill>
                  <a:schemeClr val="bg1"/>
                </a:solidFill>
                <a:sym typeface="Wingdings" panose="05000000000000000000" pitchFamily="2" charset="2"/>
              </a:rPr>
              <a:t>初次提高</a:t>
            </a:r>
            <a:r>
              <a:rPr lang="en-US" altLang="zh-CN" dirty="0">
                <a:solidFill>
                  <a:schemeClr val="bg1"/>
                </a:solidFill>
                <a:sym typeface="Wingdings" panose="05000000000000000000" pitchFamily="2" charset="2"/>
              </a:rPr>
              <a:t>ROI</a:t>
            </a:r>
            <a:r>
              <a:rPr lang="en-US" altLang="zh-CN" b="1" dirty="0">
                <a:solidFill>
                  <a:srgbClr val="FF0000"/>
                </a:solidFill>
                <a:sym typeface="Wingdings" panose="05000000000000000000" pitchFamily="2" charset="2"/>
              </a:rPr>
              <a:t>30-50%</a:t>
            </a:r>
            <a:r>
              <a:rPr lang="en-US" altLang="zh-CN" dirty="0">
                <a:solidFill>
                  <a:schemeClr val="bg1"/>
                </a:solidFill>
                <a:sym typeface="Wingdings" panose="05000000000000000000" pitchFamily="2" charset="2"/>
              </a:rPr>
              <a:t>, </a:t>
            </a:r>
            <a:r>
              <a:rPr lang="zh-CN" altLang="en-US" dirty="0">
                <a:solidFill>
                  <a:schemeClr val="bg1"/>
                </a:solidFill>
                <a:sym typeface="Wingdings" panose="05000000000000000000" pitchFamily="2" charset="2"/>
              </a:rPr>
              <a:t>后期持续提高</a:t>
            </a:r>
            <a:r>
              <a:rPr lang="en-US" altLang="zh-CN" b="1" dirty="0">
                <a:solidFill>
                  <a:srgbClr val="FF0000"/>
                </a:solidFill>
                <a:sym typeface="Wingdings" panose="05000000000000000000" pitchFamily="2" charset="2"/>
              </a:rPr>
              <a:t>25%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  <a:sym typeface="Wingdings" panose="05000000000000000000" pitchFamily="2" charset="2"/>
              </a:rPr>
              <a:t></a:t>
            </a:r>
            <a:r>
              <a:rPr lang="zh-CN" altLang="en-US" dirty="0">
                <a:solidFill>
                  <a:schemeClr val="bg1"/>
                </a:solidFill>
              </a:rPr>
              <a:t>渠道内不同子媒体投资优化。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  <a:sym typeface="Wingdings" panose="05000000000000000000" pitchFamily="2" charset="2"/>
              </a:rPr>
              <a:t></a:t>
            </a:r>
            <a:r>
              <a:rPr lang="zh-CN" altLang="en-US" dirty="0">
                <a:solidFill>
                  <a:schemeClr val="bg1"/>
                </a:solidFill>
              </a:rPr>
              <a:t>活动、广告位、和广告创意</a:t>
            </a:r>
            <a:r>
              <a:rPr lang="en-US" altLang="zh-CN" dirty="0">
                <a:solidFill>
                  <a:schemeClr val="bg1"/>
                </a:solidFill>
              </a:rPr>
              <a:t>A/B</a:t>
            </a:r>
            <a:r>
              <a:rPr lang="zh-CN" altLang="en-US" dirty="0">
                <a:solidFill>
                  <a:schemeClr val="bg1"/>
                </a:solidFill>
              </a:rPr>
              <a:t>测试和优化。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  <a:sym typeface="Wingdings" panose="05000000000000000000" pitchFamily="2" charset="2"/>
              </a:rPr>
              <a:t></a:t>
            </a:r>
            <a:r>
              <a:rPr lang="zh-CN" altLang="en-US" dirty="0">
                <a:solidFill>
                  <a:schemeClr val="bg1"/>
                </a:solidFill>
              </a:rPr>
              <a:t>线上、线下组合优化。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  <a:sym typeface="Wingdings" panose="05000000000000000000" pitchFamily="2" charset="2"/>
              </a:rPr>
              <a:t> 我们都知道</a:t>
            </a:r>
            <a:r>
              <a:rPr lang="en-US" altLang="zh-CN" dirty="0">
                <a:solidFill>
                  <a:schemeClr val="bg1"/>
                </a:solidFill>
                <a:sym typeface="Wingdings" panose="05000000000000000000" pitchFamily="2" charset="2"/>
              </a:rPr>
              <a:t>50%</a:t>
            </a:r>
            <a:r>
              <a:rPr lang="zh-CN" altLang="en-US" dirty="0">
                <a:solidFill>
                  <a:schemeClr val="bg1"/>
                </a:solidFill>
                <a:sym typeface="Wingdings" panose="05000000000000000000" pitchFamily="2" charset="2"/>
              </a:rPr>
              <a:t>的广告费是浪费的，但不知道到底浪费在了哪里！</a:t>
            </a:r>
            <a:endParaRPr lang="zh-CN" altLang="en-US" dirty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966782" y="1109893"/>
            <a:ext cx="3148018" cy="554281"/>
          </a:xfrm>
          <a:prstGeom prst="rect">
            <a:avLst/>
          </a:prstGeom>
        </p:spPr>
      </p:pic>
      <p:sp>
        <p:nvSpPr>
          <p:cNvPr id="15" name="TextBox 216"/>
          <p:cNvSpPr txBox="1"/>
          <p:nvPr/>
        </p:nvSpPr>
        <p:spPr>
          <a:xfrm>
            <a:off x="1017172" y="1145115"/>
            <a:ext cx="2983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投资优化</a:t>
            </a:r>
            <a:endParaRPr lang="en-US" altLang="zh-CN" sz="2000" kern="0" dirty="0">
              <a:ln w="18415" cmpd="sng">
                <a:noFill/>
                <a:prstDash val="solid"/>
              </a:ln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267455" y="1109895"/>
            <a:ext cx="3148018" cy="46085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7" name="内容占位符 53"/>
          <p:cNvSpPr txBox="1">
            <a:spLocks/>
          </p:cNvSpPr>
          <p:nvPr/>
        </p:nvSpPr>
        <p:spPr>
          <a:xfrm>
            <a:off x="8267455" y="1570744"/>
            <a:ext cx="3148018" cy="442516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bg1">
                    <a:lumMod val="50000"/>
                  </a:schemeClr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  <a:sym typeface="Wingdings" panose="05000000000000000000" pitchFamily="2" charset="2"/>
              </a:rPr>
              <a:t></a:t>
            </a:r>
            <a:r>
              <a:rPr lang="zh-CN" altLang="en-US" dirty="0">
                <a:solidFill>
                  <a:schemeClr val="bg1"/>
                </a:solidFill>
              </a:rPr>
              <a:t>增长黑客</a:t>
            </a:r>
            <a:r>
              <a:rPr lang="en-US" altLang="zh-CN" dirty="0">
                <a:solidFill>
                  <a:schemeClr val="bg1"/>
                </a:solidFill>
              </a:rPr>
              <a:t>growth</a:t>
            </a:r>
            <a:endParaRPr lang="zh-CN" altLang="en-US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  <a:sym typeface="Wingdings" panose="05000000000000000000" pitchFamily="2" charset="2"/>
              </a:rPr>
              <a:t></a:t>
            </a:r>
            <a:r>
              <a:rPr lang="zh-CN" altLang="en-US" dirty="0">
                <a:solidFill>
                  <a:schemeClr val="bg1"/>
                </a:solidFill>
              </a:rPr>
              <a:t>优化网站流程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  <a:sym typeface="Wingdings" panose="05000000000000000000" pitchFamily="2" charset="2"/>
              </a:rPr>
              <a:t></a:t>
            </a:r>
            <a:r>
              <a:rPr lang="en-US" altLang="zh-CN" dirty="0">
                <a:solidFill>
                  <a:schemeClr val="bg1"/>
                </a:solidFill>
              </a:rPr>
              <a:t>APP</a:t>
            </a:r>
            <a:r>
              <a:rPr lang="zh-CN" altLang="en-US" dirty="0">
                <a:solidFill>
                  <a:schemeClr val="bg1"/>
                </a:solidFill>
              </a:rPr>
              <a:t>流程优化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  <a:sym typeface="Wingdings" panose="05000000000000000000" pitchFamily="2" charset="2"/>
              </a:rPr>
              <a:t></a:t>
            </a:r>
            <a:r>
              <a:rPr lang="zh-CN" altLang="en-US" dirty="0">
                <a:solidFill>
                  <a:schemeClr val="bg1"/>
                </a:solidFill>
              </a:rPr>
              <a:t>页面元素</a:t>
            </a:r>
            <a:r>
              <a:rPr lang="en-US" altLang="zh-CN" dirty="0">
                <a:solidFill>
                  <a:schemeClr val="bg1"/>
                </a:solidFill>
              </a:rPr>
              <a:t>A/B</a:t>
            </a:r>
            <a:r>
              <a:rPr lang="zh-CN" altLang="en-US" dirty="0">
                <a:solidFill>
                  <a:schemeClr val="bg1"/>
                </a:solidFill>
              </a:rPr>
              <a:t>测试优化</a:t>
            </a:r>
          </a:p>
          <a:p>
            <a:r>
              <a:rPr lang="zh-CN" altLang="en-US" dirty="0">
                <a:solidFill>
                  <a:schemeClr val="bg1"/>
                </a:solidFill>
                <a:sym typeface="Wingdings" panose="05000000000000000000" pitchFamily="2" charset="2"/>
              </a:rPr>
              <a:t>产品元素优化</a:t>
            </a:r>
            <a:endParaRPr lang="zh-CN" altLang="en-US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  <a:sym typeface="Wingdings" panose="05000000000000000000" pitchFamily="2" charset="2"/>
              </a:rPr>
              <a:t></a:t>
            </a:r>
            <a:r>
              <a:rPr lang="zh-CN" altLang="en-US" dirty="0">
                <a:solidFill>
                  <a:schemeClr val="bg1"/>
                </a:solidFill>
              </a:rPr>
              <a:t>业务流程优化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  <a:sym typeface="Wingdings" panose="05000000000000000000" pitchFamily="2" charset="2"/>
              </a:rPr>
              <a:t></a:t>
            </a:r>
            <a:r>
              <a:rPr lang="zh-CN" altLang="en-US" dirty="0">
                <a:solidFill>
                  <a:schemeClr val="bg1"/>
                </a:solidFill>
              </a:rPr>
              <a:t>客户服务优化</a:t>
            </a:r>
          </a:p>
          <a:p>
            <a:r>
              <a:rPr lang="zh-CN" altLang="en-US" dirty="0">
                <a:solidFill>
                  <a:schemeClr val="bg1"/>
                </a:solidFill>
                <a:sym typeface="Wingdings" panose="05000000000000000000" pitchFamily="2" charset="2"/>
              </a:rPr>
              <a:t></a:t>
            </a:r>
            <a:r>
              <a:rPr lang="zh-CN" altLang="en-US" dirty="0">
                <a:solidFill>
                  <a:schemeClr val="bg1"/>
                </a:solidFill>
              </a:rPr>
              <a:t>广播</a:t>
            </a:r>
          </a:p>
          <a:p>
            <a:r>
              <a:rPr lang="zh-CN" altLang="en-US" dirty="0">
                <a:solidFill>
                  <a:schemeClr val="bg1"/>
                </a:solidFill>
                <a:sym typeface="Wingdings" panose="05000000000000000000" pitchFamily="2" charset="2"/>
              </a:rPr>
              <a:t></a:t>
            </a:r>
            <a:r>
              <a:rPr lang="zh-CN" altLang="en-US" dirty="0">
                <a:solidFill>
                  <a:schemeClr val="bg1"/>
                </a:solidFill>
              </a:rPr>
              <a:t>购物平台</a:t>
            </a:r>
          </a:p>
          <a:p>
            <a:r>
              <a:rPr lang="zh-CN" altLang="en-US" dirty="0">
                <a:solidFill>
                  <a:schemeClr val="bg1"/>
                </a:solidFill>
                <a:sym typeface="Wingdings" panose="05000000000000000000" pitchFamily="2" charset="2"/>
              </a:rPr>
              <a:t></a:t>
            </a:r>
            <a:r>
              <a:rPr lang="zh-CN" altLang="en-US" dirty="0">
                <a:solidFill>
                  <a:schemeClr val="bg1"/>
                </a:solidFill>
              </a:rPr>
              <a:t>电视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8267455" y="1119596"/>
            <a:ext cx="3148018" cy="554281"/>
          </a:xfrm>
          <a:prstGeom prst="rect">
            <a:avLst/>
          </a:prstGeom>
        </p:spPr>
      </p:pic>
      <p:sp>
        <p:nvSpPr>
          <p:cNvPr id="23" name="TextBox 216"/>
          <p:cNvSpPr txBox="1"/>
          <p:nvPr/>
        </p:nvSpPr>
        <p:spPr>
          <a:xfrm>
            <a:off x="8317845" y="1145115"/>
            <a:ext cx="2983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业务提升</a:t>
            </a:r>
            <a:endParaRPr lang="en-US" altLang="zh-CN" sz="2000" kern="0" dirty="0">
              <a:ln w="18415" cmpd="sng">
                <a:noFill/>
                <a:prstDash val="solid"/>
              </a:ln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579374" y="4835492"/>
            <a:ext cx="3148018" cy="46085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5" name="内容占位符 53"/>
          <p:cNvSpPr txBox="1">
            <a:spLocks/>
          </p:cNvSpPr>
          <p:nvPr/>
        </p:nvSpPr>
        <p:spPr>
          <a:xfrm>
            <a:off x="4579374" y="5296342"/>
            <a:ext cx="3148018" cy="69650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bg1">
                    <a:lumMod val="50000"/>
                  </a:schemeClr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sym typeface="Wingdings" panose="05000000000000000000" pitchFamily="2" charset="2"/>
              </a:rPr>
              <a:t>统一标准、统一报表</a:t>
            </a:r>
            <a:endParaRPr lang="en-US" altLang="zh-CN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zh-CN" altLang="en-US" dirty="0">
                <a:solidFill>
                  <a:schemeClr val="bg1"/>
                </a:solidFill>
                <a:sym typeface="Wingdings" panose="05000000000000000000" pitchFamily="2" charset="2"/>
              </a:rPr>
              <a:t></a:t>
            </a:r>
            <a:r>
              <a:rPr lang="zh-CN" altLang="en-US" dirty="0">
                <a:solidFill>
                  <a:schemeClr val="bg1"/>
                </a:solidFill>
              </a:rPr>
              <a:t>真实</a:t>
            </a:r>
            <a:r>
              <a:rPr lang="zh-CN" altLang="en-US" dirty="0">
                <a:solidFill>
                  <a:schemeClr val="bg1"/>
                </a:solidFill>
                <a:sym typeface="Wingdings" panose="05000000000000000000" pitchFamily="2" charset="2"/>
              </a:rPr>
              <a:t>有效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4579374" y="4730829"/>
            <a:ext cx="3148018" cy="554281"/>
          </a:xfrm>
          <a:prstGeom prst="rect">
            <a:avLst/>
          </a:prstGeom>
        </p:spPr>
      </p:pic>
      <p:sp>
        <p:nvSpPr>
          <p:cNvPr id="26" name="TextBox 216"/>
          <p:cNvSpPr txBox="1"/>
          <p:nvPr/>
        </p:nvSpPr>
        <p:spPr>
          <a:xfrm>
            <a:off x="4629764" y="4813560"/>
            <a:ext cx="2983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数据监测</a:t>
            </a:r>
            <a:endParaRPr lang="en-US" altLang="zh-CN" sz="2000" kern="0" dirty="0">
              <a:ln w="18415" cmpd="sng">
                <a:noFill/>
                <a:prstDash val="solid"/>
              </a:ln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TextBox 216"/>
          <p:cNvSpPr txBox="1"/>
          <p:nvPr/>
        </p:nvSpPr>
        <p:spPr>
          <a:xfrm>
            <a:off x="4617731" y="2451007"/>
            <a:ext cx="2983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kern="0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Times New Roman" panose="02020603050405020304" pitchFamily="18" charset="0"/>
              </a:rPr>
              <a:t>目标</a:t>
            </a:r>
            <a:endParaRPr lang="en-US" altLang="zh-CN" sz="2000" kern="0" dirty="0">
              <a:ln w="18415" cmpd="sng">
                <a:noFill/>
                <a:prstDash val="solid"/>
              </a:ln>
              <a:solidFill>
                <a:srgbClr val="002060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2000" kern="0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Times New Roman" panose="02020603050405020304" pitchFamily="18" charset="0"/>
              </a:rPr>
              <a:t>科技</a:t>
            </a:r>
            <a:endParaRPr lang="en-US" altLang="zh-CN" sz="2000" kern="0" dirty="0">
              <a:ln w="18415" cmpd="sng">
                <a:noFill/>
                <a:prstDash val="solid"/>
              </a:ln>
              <a:solidFill>
                <a:srgbClr val="002060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价值</a:t>
            </a:r>
          </a:p>
        </p:txBody>
      </p:sp>
    </p:spTree>
    <p:extLst>
      <p:ext uri="{BB962C8B-B14F-4D97-AF65-F5344CB8AC3E}">
        <p14:creationId xmlns:p14="http://schemas.microsoft.com/office/powerpoint/2010/main" val="172721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4800000">
                                      <p:cBhvr>
                                        <p:cTn id="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举例</a:t>
            </a:r>
            <a:r>
              <a:rPr lang="en-US" altLang="zh-CN" dirty="0"/>
              <a:t>1</a:t>
            </a:r>
            <a:r>
              <a:rPr lang="zh-CN" altLang="en-US" dirty="0"/>
              <a:t>： 渠道级优化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060330"/>
            <a:ext cx="10520755" cy="332593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350498" y="5013175"/>
            <a:ext cx="10003302" cy="830997"/>
          </a:xfrm>
          <a:prstGeom prst="rect">
            <a:avLst/>
          </a:prstGeom>
          <a:solidFill>
            <a:schemeClr val="bg1">
              <a:lumMod val="75000"/>
              <a:alpha val="39000"/>
            </a:schemeClr>
          </a:solidFill>
        </p:spPr>
        <p:txBody>
          <a:bodyPr wrap="square">
            <a:spAutoFit/>
          </a:bodyPr>
          <a:lstStyle/>
          <a:p>
            <a:pPr lvl="0" indent="0" algn="just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sym typeface="+mn-ea"/>
              </a:rPr>
              <a:t>展示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sym typeface="+mn-ea"/>
              </a:rPr>
              <a:t>广告‘最后点击’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sym typeface="+mn-ea"/>
              </a:rPr>
              <a:t>得到的客单成本</a:t>
            </a:r>
            <a:r>
              <a:rPr lang="en-US" altLang="zh-CN" sz="1600" b="1" dirty="0">
                <a:solidFill>
                  <a:srgbClr val="FF0000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sym typeface="+mn-ea"/>
              </a:rPr>
              <a:t>24.52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sym typeface="+mn-ea"/>
              </a:rPr>
              <a:t>元显示该渠道效率不高，应减少对该渠道投入。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sym typeface="+mn-ea"/>
            </a:endParaRPr>
          </a:p>
          <a:p>
            <a:pPr lvl="0" indent="0" algn="just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sym typeface="+mn-ea"/>
              </a:rPr>
              <a:t>但实际上该渠道客单成本仅有</a:t>
            </a:r>
            <a:r>
              <a:rPr lang="en-US" altLang="zh-CN" sz="1600" b="1" dirty="0">
                <a:solidFill>
                  <a:srgbClr val="FF0000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sym typeface="+mn-ea"/>
              </a:rPr>
              <a:t>11.15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sym typeface="+mn-ea"/>
              </a:rPr>
              <a:t>元，末来应该增加对展示广告渠道的投入。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sym typeface="+mn-ea"/>
            </a:endParaRPr>
          </a:p>
          <a:p>
            <a:pPr lvl="0" indent="0" algn="just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sym typeface="+mn-ea"/>
              </a:rPr>
              <a:t>不同的决策方向将显著影响整体销售额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72" y="5013175"/>
            <a:ext cx="805326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59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举例</a:t>
            </a:r>
            <a:r>
              <a:rPr lang="en-US" altLang="zh-CN" dirty="0"/>
              <a:t>2</a:t>
            </a:r>
            <a:r>
              <a:rPr lang="zh-CN" altLang="en-US" dirty="0"/>
              <a:t>： 渠道内媒体优化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815" y="1048853"/>
            <a:ext cx="7378895" cy="24669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288" y="3799811"/>
            <a:ext cx="7355690" cy="2459217"/>
          </a:xfrm>
          <a:prstGeom prst="rect">
            <a:avLst/>
          </a:prstGeom>
        </p:spPr>
      </p:pic>
      <p:sp>
        <p:nvSpPr>
          <p:cNvPr id="13" name="TextBox 94"/>
          <p:cNvSpPr txBox="1"/>
          <p:nvPr/>
        </p:nvSpPr>
        <p:spPr>
          <a:xfrm flipH="1">
            <a:off x="1251576" y="1557755"/>
            <a:ext cx="145463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0" dirty="0">
                <a:solidFill>
                  <a:srgbClr val="002060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Times New Roman" panose="02020603050405020304" pitchFamily="18" charset="0"/>
              </a:rPr>
              <a:t>展示广告</a:t>
            </a:r>
            <a:endParaRPr kumimoji="0" lang="zh-CN" altLang="en-US" sz="1600" b="0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rgbClr val="002060"/>
              </a:solidFill>
              <a:uLnTx/>
              <a:uFillTx/>
              <a:latin typeface="方正兰亭超细黑简体" panose="02000000000000000000" pitchFamily="2" charset="-122"/>
              <a:ea typeface="方正兰亭超细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TextBox 95"/>
          <p:cNvSpPr txBox="1"/>
          <p:nvPr/>
        </p:nvSpPr>
        <p:spPr>
          <a:xfrm flipH="1">
            <a:off x="1251576" y="4067646"/>
            <a:ext cx="145463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0" dirty="0">
                <a:solidFill>
                  <a:srgbClr val="00206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搜索广告</a:t>
            </a:r>
            <a:endParaRPr kumimoji="0" lang="zh-CN" altLang="en-US" sz="1600" b="0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rgbClr val="002060"/>
              </a:solidFill>
              <a:uLnTx/>
              <a:uFillTx/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536742" y="2157598"/>
            <a:ext cx="884306" cy="885600"/>
            <a:chOff x="3229723" y="1729553"/>
            <a:chExt cx="1078790" cy="1080369"/>
          </a:xfrm>
        </p:grpSpPr>
        <p:sp>
          <p:nvSpPr>
            <p:cNvPr id="16" name="椭圆 15"/>
            <p:cNvSpPr/>
            <p:nvPr/>
          </p:nvSpPr>
          <p:spPr>
            <a:xfrm>
              <a:off x="3229723" y="1729553"/>
              <a:ext cx="1078790" cy="1080369"/>
            </a:xfrm>
            <a:prstGeom prst="ellipse">
              <a:avLst/>
            </a:prstGeom>
            <a:solidFill>
              <a:srgbClr val="C00000">
                <a:alpha val="40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>
                <a:solidFill>
                  <a:schemeClr val="tx1"/>
                </a:solidFill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77850" y="1965952"/>
              <a:ext cx="582536" cy="609630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1536742" y="4471234"/>
            <a:ext cx="885600" cy="885600"/>
            <a:chOff x="10991750" y="5023431"/>
            <a:chExt cx="1078790" cy="1082429"/>
          </a:xfrm>
        </p:grpSpPr>
        <p:sp>
          <p:nvSpPr>
            <p:cNvPr id="19" name="椭圆 18"/>
            <p:cNvSpPr/>
            <p:nvPr/>
          </p:nvSpPr>
          <p:spPr>
            <a:xfrm>
              <a:off x="10991750" y="5023431"/>
              <a:ext cx="1078790" cy="1082429"/>
            </a:xfrm>
            <a:prstGeom prst="ellipse">
              <a:avLst/>
            </a:prstGeom>
            <a:solidFill>
              <a:srgbClr val="C00000">
                <a:alpha val="40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>
                <a:solidFill>
                  <a:schemeClr val="tx1"/>
                </a:solidFill>
              </a:endParaRPr>
            </a:p>
          </p:txBody>
        </p:sp>
        <p:sp>
          <p:nvSpPr>
            <p:cNvPr id="20" name="Freeform 18"/>
            <p:cNvSpPr>
              <a:spLocks noChangeArrowheads="1"/>
            </p:cNvSpPr>
            <p:nvPr/>
          </p:nvSpPr>
          <p:spPr bwMode="auto">
            <a:xfrm>
              <a:off x="11224711" y="5247267"/>
              <a:ext cx="612867" cy="634755"/>
            </a:xfrm>
            <a:custGeom>
              <a:avLst/>
              <a:gdLst>
                <a:gd name="T0" fmla="*/ 221632 w 619"/>
                <a:gd name="T1" fmla="*/ 218649 h 635"/>
                <a:gd name="T2" fmla="*/ 221632 w 619"/>
                <a:gd name="T3" fmla="*/ 218649 h 635"/>
                <a:gd name="T4" fmla="*/ 163535 w 619"/>
                <a:gd name="T5" fmla="*/ 160005 h 635"/>
                <a:gd name="T6" fmla="*/ 190073 w 619"/>
                <a:gd name="T7" fmla="*/ 96292 h 635"/>
                <a:gd name="T8" fmla="*/ 95037 w 619"/>
                <a:gd name="T9" fmla="*/ 0 h 635"/>
                <a:gd name="T10" fmla="*/ 0 w 619"/>
                <a:gd name="T11" fmla="*/ 96292 h 635"/>
                <a:gd name="T12" fmla="*/ 95037 w 619"/>
                <a:gd name="T13" fmla="*/ 191861 h 635"/>
                <a:gd name="T14" fmla="*/ 153134 w 619"/>
                <a:gd name="T15" fmla="*/ 170865 h 635"/>
                <a:gd name="T16" fmla="*/ 211232 w 619"/>
                <a:gd name="T17" fmla="*/ 229509 h 635"/>
                <a:gd name="T18" fmla="*/ 221632 w 619"/>
                <a:gd name="T19" fmla="*/ 229509 h 635"/>
                <a:gd name="T20" fmla="*/ 221632 w 619"/>
                <a:gd name="T21" fmla="*/ 218649 h 635"/>
                <a:gd name="T22" fmla="*/ 95037 w 619"/>
                <a:gd name="T23" fmla="*/ 176295 h 635"/>
                <a:gd name="T24" fmla="*/ 95037 w 619"/>
                <a:gd name="T25" fmla="*/ 176295 h 635"/>
                <a:gd name="T26" fmla="*/ 10400 w 619"/>
                <a:gd name="T27" fmla="*/ 96292 h 635"/>
                <a:gd name="T28" fmla="*/ 95037 w 619"/>
                <a:gd name="T29" fmla="*/ 16290 h 635"/>
                <a:gd name="T30" fmla="*/ 174293 w 619"/>
                <a:gd name="T31" fmla="*/ 96292 h 635"/>
                <a:gd name="T32" fmla="*/ 95037 w 619"/>
                <a:gd name="T33" fmla="*/ 176295 h 6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9" h="635">
                  <a:moveTo>
                    <a:pt x="618" y="604"/>
                  </a:moveTo>
                  <a:lnTo>
                    <a:pt x="618" y="604"/>
                  </a:lnTo>
                  <a:cubicBezTo>
                    <a:pt x="456" y="442"/>
                    <a:pt x="456" y="442"/>
                    <a:pt x="456" y="442"/>
                  </a:cubicBezTo>
                  <a:cubicBezTo>
                    <a:pt x="500" y="398"/>
                    <a:pt x="530" y="339"/>
                    <a:pt x="530" y="266"/>
                  </a:cubicBezTo>
                  <a:cubicBezTo>
                    <a:pt x="530" y="118"/>
                    <a:pt x="412" y="0"/>
                    <a:pt x="265" y="0"/>
                  </a:cubicBezTo>
                  <a:cubicBezTo>
                    <a:pt x="118" y="0"/>
                    <a:pt x="0" y="118"/>
                    <a:pt x="0" y="266"/>
                  </a:cubicBezTo>
                  <a:cubicBezTo>
                    <a:pt x="0" y="413"/>
                    <a:pt x="118" y="530"/>
                    <a:pt x="265" y="530"/>
                  </a:cubicBezTo>
                  <a:cubicBezTo>
                    <a:pt x="324" y="530"/>
                    <a:pt x="382" y="501"/>
                    <a:pt x="427" y="472"/>
                  </a:cubicBezTo>
                  <a:cubicBezTo>
                    <a:pt x="589" y="634"/>
                    <a:pt x="589" y="634"/>
                    <a:pt x="589" y="634"/>
                  </a:cubicBezTo>
                  <a:cubicBezTo>
                    <a:pt x="603" y="634"/>
                    <a:pt x="603" y="634"/>
                    <a:pt x="618" y="634"/>
                  </a:cubicBezTo>
                  <a:cubicBezTo>
                    <a:pt x="618" y="619"/>
                    <a:pt x="618" y="604"/>
                    <a:pt x="618" y="604"/>
                  </a:cubicBezTo>
                  <a:close/>
                  <a:moveTo>
                    <a:pt x="265" y="487"/>
                  </a:moveTo>
                  <a:lnTo>
                    <a:pt x="265" y="487"/>
                  </a:lnTo>
                  <a:cubicBezTo>
                    <a:pt x="132" y="487"/>
                    <a:pt x="29" y="383"/>
                    <a:pt x="29" y="266"/>
                  </a:cubicBezTo>
                  <a:cubicBezTo>
                    <a:pt x="29" y="148"/>
                    <a:pt x="132" y="45"/>
                    <a:pt x="265" y="45"/>
                  </a:cubicBezTo>
                  <a:cubicBezTo>
                    <a:pt x="382" y="45"/>
                    <a:pt x="486" y="148"/>
                    <a:pt x="486" y="266"/>
                  </a:cubicBezTo>
                  <a:cubicBezTo>
                    <a:pt x="486" y="383"/>
                    <a:pt x="382" y="487"/>
                    <a:pt x="265" y="4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1622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举例</a:t>
            </a:r>
            <a:r>
              <a:rPr lang="en-US" altLang="zh-CN" dirty="0"/>
              <a:t>3</a:t>
            </a:r>
            <a:r>
              <a:rPr lang="zh-CN" altLang="en-US" dirty="0"/>
              <a:t>： 媒体内广告位、活动、广告创意优化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985040"/>
            <a:ext cx="10515600" cy="2801148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1350498" y="5013175"/>
            <a:ext cx="10003302" cy="584775"/>
          </a:xfrm>
          <a:prstGeom prst="rect">
            <a:avLst/>
          </a:prstGeom>
          <a:solidFill>
            <a:schemeClr val="bg1">
              <a:lumMod val="75000"/>
              <a:alpha val="39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sym typeface="+mn-ea"/>
              </a:rPr>
              <a:t>自动给出包括跨渠道优化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sym typeface="+mn-ea"/>
              </a:rPr>
              <a:t>, 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sym typeface="+mn-ea"/>
              </a:rPr>
              <a:t>以及渠道内包括促销活动，展示广告位置，广告创意，搜索引擎，关键词，微信公众号等子渠道的效果评估和优化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957" y="5013174"/>
            <a:ext cx="583541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27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相关案例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984" y="3819312"/>
            <a:ext cx="1629006" cy="5758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912" y="3972546"/>
            <a:ext cx="1590261" cy="5352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5978" y="3779282"/>
            <a:ext cx="1550506" cy="5478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0877" y="4954967"/>
            <a:ext cx="3022738" cy="44249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1221" y="3808077"/>
            <a:ext cx="1346385" cy="50358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0645" y="3975078"/>
            <a:ext cx="1466988" cy="3365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7167" y="3778934"/>
            <a:ext cx="892866" cy="72887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76605" y="1804974"/>
            <a:ext cx="1148379" cy="62795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289" y="1609958"/>
            <a:ext cx="1836647" cy="84718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57633" y="1804974"/>
            <a:ext cx="1260034" cy="46858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50316" y="1717370"/>
            <a:ext cx="857561" cy="64929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1356" y="719088"/>
            <a:ext cx="1857375" cy="5238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59849" y="662428"/>
            <a:ext cx="1958721" cy="63526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49689" y="799252"/>
            <a:ext cx="1529408" cy="49085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91131" y="741445"/>
            <a:ext cx="911709" cy="60313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15046" y="5741216"/>
            <a:ext cx="1626094" cy="47918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485416" y="5685735"/>
            <a:ext cx="1649741" cy="73029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497362" y="5775200"/>
            <a:ext cx="1604341" cy="50182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423301" y="5741216"/>
            <a:ext cx="1848176" cy="56979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180860" y="5722806"/>
            <a:ext cx="1968829" cy="67177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143140" y="2881926"/>
            <a:ext cx="1743782" cy="65732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124673" y="2927271"/>
            <a:ext cx="2202139" cy="51250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181999" y="2881926"/>
            <a:ext cx="1927277" cy="45191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642090" y="2697227"/>
            <a:ext cx="1268304" cy="90049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92482" y="2882703"/>
            <a:ext cx="1730056" cy="60164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366199" y="4981001"/>
            <a:ext cx="1551468" cy="40459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214783" y="4919013"/>
            <a:ext cx="1180617" cy="47810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692516" y="4743486"/>
            <a:ext cx="1681875" cy="80800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456568" y="4681593"/>
            <a:ext cx="1898418" cy="86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71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3538</TotalTime>
  <Words>814</Words>
  <Application>Microsoft Office PowerPoint</Application>
  <PresentationFormat>宽屏</PresentationFormat>
  <Paragraphs>134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等线</vt:lpstr>
      <vt:lpstr>方正兰亭超细黑简体</vt:lpstr>
      <vt:lpstr>宋体</vt:lpstr>
      <vt:lpstr>微软雅黑</vt:lpstr>
      <vt:lpstr>幼圆</vt:lpstr>
      <vt:lpstr>Arial</vt:lpstr>
      <vt:lpstr>Arial Rounded MT Bold</vt:lpstr>
      <vt:lpstr>Calibri</vt:lpstr>
      <vt:lpstr>Times New Roman</vt:lpstr>
      <vt:lpstr>Wingdings</vt:lpstr>
      <vt:lpstr>Office 主题</vt:lpstr>
      <vt:lpstr>不畏浮云遮望眼 拨云见日终有时</vt:lpstr>
      <vt:lpstr>归因模型</vt:lpstr>
      <vt:lpstr>归因模型</vt:lpstr>
      <vt:lpstr>业务</vt:lpstr>
      <vt:lpstr>价值</vt:lpstr>
      <vt:lpstr>举例1： 渠道级优化</vt:lpstr>
      <vt:lpstr>举例2： 渠道内媒体优化</vt:lpstr>
      <vt:lpstr>举例3： 媒体内广告位、活动、广告创意优化</vt:lpstr>
      <vt:lpstr>相关案例</vt:lpstr>
      <vt:lpstr>报价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lenovo</cp:lastModifiedBy>
  <cp:revision>222</cp:revision>
  <dcterms:created xsi:type="dcterms:W3CDTF">2017-03-01T13:52:31Z</dcterms:created>
  <dcterms:modified xsi:type="dcterms:W3CDTF">2017-05-26T03:39:08Z</dcterms:modified>
</cp:coreProperties>
</file>