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7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5" r:id="rId15"/>
    <p:sldId id="29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287" r:id="rId38"/>
    <p:sldId id="294" r:id="rId39"/>
    <p:sldId id="298" r:id="rId40"/>
    <p:sldId id="297" r:id="rId41"/>
    <p:sldId id="292" r:id="rId42"/>
  </p:sldIdLst>
  <p:sldSz cx="13004800" cy="9753600"/>
  <p:notesSz cx="6858000" cy="9144000"/>
  <p:defaultTextStyle>
    <a:lvl1pPr defTabSz="457200">
      <a:defRPr sz="2400">
        <a:latin typeface="Calibri"/>
        <a:ea typeface="Calibri"/>
        <a:cs typeface="Calibri"/>
        <a:sym typeface="Calibri"/>
      </a:defRPr>
    </a:lvl1pPr>
    <a:lvl2pPr indent="457200" defTabSz="457200">
      <a:defRPr sz="2400">
        <a:latin typeface="Calibri"/>
        <a:ea typeface="Calibri"/>
        <a:cs typeface="Calibri"/>
        <a:sym typeface="Calibri"/>
      </a:defRPr>
    </a:lvl2pPr>
    <a:lvl3pPr indent="914400" defTabSz="457200">
      <a:defRPr sz="2400">
        <a:latin typeface="Calibri"/>
        <a:ea typeface="Calibri"/>
        <a:cs typeface="Calibri"/>
        <a:sym typeface="Calibri"/>
      </a:defRPr>
    </a:lvl3pPr>
    <a:lvl4pPr indent="1371600" defTabSz="457200">
      <a:defRPr sz="2400">
        <a:latin typeface="Calibri"/>
        <a:ea typeface="Calibri"/>
        <a:cs typeface="Calibri"/>
        <a:sym typeface="Calibri"/>
      </a:defRPr>
    </a:lvl4pPr>
    <a:lvl5pPr indent="1828800" defTabSz="457200">
      <a:defRPr sz="2400">
        <a:latin typeface="Calibri"/>
        <a:ea typeface="Calibri"/>
        <a:cs typeface="Calibri"/>
        <a:sym typeface="Calibri"/>
      </a:defRPr>
    </a:lvl5pPr>
    <a:lvl6pPr indent="2286000" defTabSz="457200">
      <a:defRPr sz="2400">
        <a:latin typeface="Calibri"/>
        <a:ea typeface="Calibri"/>
        <a:cs typeface="Calibri"/>
        <a:sym typeface="Calibri"/>
      </a:defRPr>
    </a:lvl6pPr>
    <a:lvl7pPr indent="2743200" defTabSz="457200">
      <a:defRPr sz="2400">
        <a:latin typeface="Calibri"/>
        <a:ea typeface="Calibri"/>
        <a:cs typeface="Calibri"/>
        <a:sym typeface="Calibri"/>
      </a:defRPr>
    </a:lvl7pPr>
    <a:lvl8pPr indent="3200400" defTabSz="457200">
      <a:defRPr sz="2400">
        <a:latin typeface="Calibri"/>
        <a:ea typeface="Calibri"/>
        <a:cs typeface="Calibri"/>
        <a:sym typeface="Calibri"/>
      </a:defRPr>
    </a:lvl8pPr>
    <a:lvl9pPr indent="3657600" defTabSz="457200">
      <a:defRPr sz="24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67" autoAdjust="0"/>
  </p:normalViewPr>
  <p:slideViewPr>
    <p:cSldViewPr snapToGrid="0" snapToObjects="1">
      <p:cViewPr varScale="1">
        <p:scale>
          <a:sx n="48" d="100"/>
          <a:sy n="48" d="100"/>
        </p:scale>
        <p:origin x="-224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984165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30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2800">
                <a:latin typeface="Avenir Book"/>
                <a:ea typeface="Avenir Book"/>
                <a:cs typeface="Avenir Book"/>
                <a:sym typeface="Avenir Book"/>
              </a:rPr>
              <a:t>the crucial addition is to make the exchange bidirectional, and </a:t>
            </a:r>
            <a:r>
              <a:rPr sz="2800" b="1">
                <a:latin typeface="Avenir Book"/>
                <a:ea typeface="Avenir Book"/>
                <a:cs typeface="Avenir Book"/>
                <a:sym typeface="Avenir Book"/>
              </a:rPr>
              <a:t>explicitly</a:t>
            </a:r>
            <a:r>
              <a:rPr sz="2800">
                <a:latin typeface="Avenir Book"/>
                <a:ea typeface="Avenir Book"/>
                <a:cs typeface="Avenir Book"/>
                <a:sym typeface="Avenir Book"/>
              </a:rPr>
              <a:t> so</a:t>
            </a:r>
          </a:p>
          <a:p>
            <a:pPr lvl="0">
              <a:lnSpc>
                <a:spcPct val="100000"/>
              </a:lnSpc>
              <a:defRPr sz="1800"/>
            </a:pPr>
            <a:r>
              <a:rPr sz="2800">
                <a:latin typeface="Avenir Book"/>
                <a:ea typeface="Avenir Book"/>
                <a:cs typeface="Avenir Book"/>
                <a:sym typeface="Avenir Book"/>
              </a:rPr>
              <a:t>message-passing between publisher and subscriber allows asynchronous non-blocking back pressure</a:t>
            </a:r>
          </a:p>
        </p:txBody>
      </p:sp>
    </p:spTree>
    <p:extLst>
      <p:ext uri="{BB962C8B-B14F-4D97-AF65-F5344CB8AC3E}">
        <p14:creationId xmlns:p14="http://schemas.microsoft.com/office/powerpoint/2010/main" val="168138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2D333B-A3F7-EB41-8B00-4DEB7F3EEED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8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Bookend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1990" y="8220669"/>
            <a:ext cx="2960819" cy="71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ustom Layout">
    <p:bg>
      <p:bgPr>
        <a:solidFill>
          <a:srgbClr val="249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Bookend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1990" y="8220669"/>
            <a:ext cx="2960819" cy="71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 algn="ctr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50239" y="113875"/>
            <a:ext cx="11704322" cy="1593826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6859579"/>
          </a:xfrm>
          <a:prstGeom prst="rect">
            <a:avLst/>
          </a:prstGeom>
        </p:spPr>
        <p:txBody>
          <a:bodyPr lIns="0" tIns="0" rIns="0" bIns="0"/>
          <a:lstStyle>
            <a:lvl1pPr marL="422910" indent="-336042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1pPr>
            <a:lvl2pPr marL="822959" indent="-274319">
              <a:buClr>
                <a:srgbClr val="C82E3A"/>
              </a:buClr>
              <a:defRPr sz="3600" spc="-72">
                <a:solidFill>
                  <a:srgbClr val="102B3E"/>
                </a:solidFill>
              </a:defRPr>
            </a:lvl2pPr>
            <a:lvl3pPr marL="14501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3pPr>
            <a:lvl4pPr marL="19073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4pPr>
            <a:lvl5pPr marL="23645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9320107" y="9060209"/>
            <a:ext cx="3034454" cy="3459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9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 algn="ctr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239" y="113875"/>
            <a:ext cx="11704322" cy="1593826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6859579"/>
          </a:xfrm>
          <a:prstGeom prst="rect">
            <a:avLst/>
          </a:prstGeom>
        </p:spPr>
        <p:txBody>
          <a:bodyPr lIns="0" tIns="0" rIns="0" bIns="0"/>
          <a:lstStyle>
            <a:lvl1pPr marL="422910" indent="-336042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1pPr>
            <a:lvl2pPr marL="822959" indent="-274319">
              <a:buClr>
                <a:srgbClr val="C82E3A"/>
              </a:buClr>
              <a:defRPr sz="3600" spc="-72">
                <a:solidFill>
                  <a:srgbClr val="102B3E"/>
                </a:solidFill>
              </a:defRPr>
            </a:lvl2pPr>
            <a:lvl3pPr marL="14501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3pPr>
            <a:lvl4pPr marL="19073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4pPr>
            <a:lvl5pPr marL="23645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9320107" y="9060209"/>
            <a:ext cx="3034454" cy="3459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5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 algn="ctr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50239" y="113875"/>
            <a:ext cx="11704322" cy="1593826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6859579"/>
          </a:xfrm>
          <a:prstGeom prst="rect">
            <a:avLst/>
          </a:prstGeom>
        </p:spPr>
        <p:txBody>
          <a:bodyPr lIns="0" tIns="0" rIns="0" bIns="0"/>
          <a:lstStyle>
            <a:lvl1pPr marL="422910" indent="-336042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1pPr>
            <a:lvl2pPr marL="822959" indent="-274319">
              <a:buClr>
                <a:srgbClr val="C82E3A"/>
              </a:buClr>
              <a:defRPr sz="3600" spc="-72">
                <a:solidFill>
                  <a:srgbClr val="102B3E"/>
                </a:solidFill>
              </a:defRPr>
            </a:lvl2pPr>
            <a:lvl3pPr marL="14501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3pPr>
            <a:lvl4pPr marL="19073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4pPr>
            <a:lvl5pPr marL="23645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9320107" y="9060209"/>
            <a:ext cx="3034454" cy="3459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71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 algn="ctr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50239" y="113875"/>
            <a:ext cx="11704322" cy="1593826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6859579"/>
          </a:xfrm>
          <a:prstGeom prst="rect">
            <a:avLst/>
          </a:prstGeom>
        </p:spPr>
        <p:txBody>
          <a:bodyPr lIns="0" tIns="0" rIns="0" bIns="0"/>
          <a:lstStyle>
            <a:lvl1pPr marL="422910" indent="-336042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1pPr>
            <a:lvl2pPr marL="822959" indent="-274319">
              <a:buClr>
                <a:srgbClr val="C82E3A"/>
              </a:buClr>
              <a:defRPr sz="3600" spc="-72">
                <a:solidFill>
                  <a:srgbClr val="102B3E"/>
                </a:solidFill>
              </a:defRPr>
            </a:lvl2pPr>
            <a:lvl3pPr marL="14501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3pPr>
            <a:lvl4pPr marL="19073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4pPr>
            <a:lvl5pPr marL="2364581" indent="-535781">
              <a:buClr>
                <a:srgbClr val="C82E3A"/>
              </a:buClr>
              <a:defRPr sz="4200" spc="-84">
                <a:solidFill>
                  <a:srgbClr val="102B3E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9320107" y="9060209"/>
            <a:ext cx="3034454" cy="3459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77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6859579"/>
          </a:xfrm>
          <a:prstGeom prst="rect">
            <a:avLst/>
          </a:prstGeom>
        </p:spPr>
        <p:txBody>
          <a:bodyPr lIns="0" tIns="0" rIns="0" bIns="0"/>
          <a:lstStyle>
            <a:lvl1pPr marL="438912" indent="-35204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1pPr>
            <a:lvl2pPr marL="838200" indent="-289559">
              <a:buClr>
                <a:srgbClr val="C82E3A"/>
              </a:buClr>
              <a:defRPr sz="3800" spc="-76">
                <a:solidFill>
                  <a:srgbClr val="102B3E"/>
                </a:solidFill>
              </a:defRPr>
            </a:lvl2pPr>
            <a:lvl3pPr marL="1475694" indent="-56129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3pPr>
            <a:lvl4pPr marL="1932894" indent="-56129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4pPr>
            <a:lvl5pPr marL="2390094" indent="-56129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83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 (kopia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8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93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&amp; Sub Title">
    <p:bg>
      <p:bgPr>
        <a:solidFill>
          <a:srgbClr val="2E6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239" y="3036147"/>
            <a:ext cx="11704322" cy="368130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Bookend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8186" y="4298808"/>
            <a:ext cx="4768428" cy="115598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665451" y="8651706"/>
            <a:ext cx="11711925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©Typesafe 2015 – All Rights Reserved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Bookend Star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8187" y="4298809"/>
            <a:ext cx="4768427" cy="11559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0197102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Bookend Star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1991" y="8220669"/>
            <a:ext cx="2960819" cy="7177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8181925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Bookend Star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8187" y="4298809"/>
            <a:ext cx="4768427" cy="115598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665451" y="8703225"/>
            <a:ext cx="11711926" cy="306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2000" b="1" kern="1200" dirty="0"/>
              <a:t>©Typesafe </a:t>
            </a:r>
            <a:r>
              <a:rPr sz="2000" b="1" kern="1200" dirty="0" smtClean="0"/>
              <a:t>201</a:t>
            </a:r>
            <a:r>
              <a:rPr lang="en-US" sz="2000" b="1" kern="1200" dirty="0" smtClean="0"/>
              <a:t>5</a:t>
            </a:r>
            <a:r>
              <a:rPr sz="2000" b="1" kern="1200" dirty="0" smtClean="0"/>
              <a:t> </a:t>
            </a:r>
            <a:r>
              <a:rPr sz="2000" b="1" kern="1200" dirty="0"/>
              <a:t>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63302446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">
    <p:bg>
      <p:bgPr>
        <a:solidFill>
          <a:srgbClr val="2E6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50240" y="4137887"/>
            <a:ext cx="11704320" cy="14778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100" smtClean="0">
                <a:solidFill>
                  <a:srgbClr val="FFFFFF"/>
                </a:solidFill>
              </a:rPr>
              <a:t>Click to edit Master title style</a:t>
            </a:r>
            <a:endParaRPr sz="5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39721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&amp; Sub Title">
    <p:bg>
      <p:bgPr>
        <a:solidFill>
          <a:srgbClr val="2E6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50240" y="3036148"/>
            <a:ext cx="11704320" cy="368130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100" smtClean="0">
                <a:solidFill>
                  <a:srgbClr val="FFFFFF"/>
                </a:solidFill>
              </a:rPr>
              <a:t>Click to edit Master title style</a:t>
            </a:r>
            <a:endParaRPr sz="5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1676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8712764"/>
            <a:ext cx="13004800" cy="1040836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2000" b="1" kern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31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700" smtClean="0">
                <a:solidFill>
                  <a:srgbClr val="FFFFFF"/>
                </a:solidFill>
              </a:rPr>
              <a:t>Click to edit Master title style</a:t>
            </a:r>
            <a:endParaRPr sz="5700">
              <a:solidFill>
                <a:srgbClr val="FFFFFF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4BC3E5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4BC3E5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4BC3E5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4BC3E5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4BC3E5"/>
              </a:buCl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Fifth level</a:t>
            </a:r>
            <a:endParaRPr sz="4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5228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8712764"/>
            <a:ext cx="13004800" cy="1040836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2000" b="1" kern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grpSp>
        <p:nvGrpSpPr>
          <p:cNvPr id="39" name="Group 39"/>
          <p:cNvGrpSpPr/>
          <p:nvPr/>
        </p:nvGrpSpPr>
        <p:grpSpPr>
          <a:xfrm>
            <a:off x="0" y="4811774"/>
            <a:ext cx="13004800" cy="3900995"/>
            <a:chOff x="0" y="-1"/>
            <a:chExt cx="9144000" cy="2742886"/>
          </a:xfrm>
        </p:grpSpPr>
        <p:sp>
          <p:nvSpPr>
            <p:cNvPr id="37" name="Shape 37"/>
            <p:cNvSpPr/>
            <p:nvPr/>
          </p:nvSpPr>
          <p:spPr>
            <a:xfrm>
              <a:off x="0" y="-1"/>
              <a:ext cx="9144000" cy="2742886"/>
            </a:xfrm>
            <a:prstGeom prst="rect">
              <a:avLst/>
            </a:prstGeom>
            <a:solidFill>
              <a:srgbClr val="E94F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 rtl="0" fontAlgn="base">
                <a:lnSpc>
                  <a:spcPct val="120000"/>
                </a:lnSpc>
                <a:spcBef>
                  <a:spcPts val="256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endParaRPr sz="2000" b="1" kern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740259"/>
              <a:ext cx="9144000" cy="1262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 defTabSz="914400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“A quote is highlighted in a Typesafe Red box for maximum impact and effect, </a:t>
              </a:r>
              <a:b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like titles try to force the quote to word wrap evenly across lines. </a:t>
              </a:r>
              <a:b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Space around the quote is a good thing”</a:t>
              </a:r>
              <a:endParaRPr sz="2000" b="1" kern="1200">
                <a:solidFill>
                  <a:srgbClr val="FFFFFF"/>
                </a:solidFill>
                <a:latin typeface="Humanst521 BT" pitchFamily="34" charset="0"/>
                <a:ea typeface="Helvetica Neue"/>
                <a:cs typeface="Arial" charset="0"/>
              </a:endParaRPr>
            </a:p>
            <a:p>
              <a:pPr algn="ctr" defTabSz="914400" rtl="0" fontAlgn="base">
                <a:lnSpc>
                  <a:spcPct val="120000"/>
                </a:lnSpc>
                <a:spcBef>
                  <a:spcPts val="2560"/>
                </a:spcBef>
                <a:spcAft>
                  <a:spcPct val="0"/>
                </a:spcAft>
              </a:pPr>
              <a:r>
                <a:rPr sz="2000" b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Name, Title, Company</a:t>
              </a:r>
            </a:p>
          </p:txBody>
        </p:sp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600" smtClean="0">
                <a:solidFill>
                  <a:srgbClr val="102B3E"/>
                </a:solidFill>
              </a:rPr>
              <a:t>Click to edit Master title style</a:t>
            </a:r>
            <a:endParaRPr sz="4600">
              <a:solidFill>
                <a:srgbClr val="102B3E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50240" y="1707699"/>
            <a:ext cx="11704320" cy="50398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1083716" indent="-303439">
              <a:defRPr sz="2800"/>
            </a:lvl2pPr>
            <a:lvl3pPr marL="1881022" indent="-580562">
              <a:defRPr sz="2800"/>
            </a:lvl3pPr>
            <a:lvl4pPr marL="2531251" indent="-580562">
              <a:defRPr sz="2800"/>
            </a:lvl4pPr>
            <a:lvl5pPr marL="3181481" indent="-580562"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02B3E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02B3E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02B3E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02B3E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102B3E"/>
                </a:solidFill>
              </a:rPr>
              <a:t>Fifth level</a:t>
            </a:r>
            <a:endParaRPr sz="2800">
              <a:solidFill>
                <a:srgbClr val="102B3E"/>
              </a:solidFill>
            </a:endParaRPr>
          </a:p>
        </p:txBody>
      </p:sp>
      <p:pic>
        <p:nvPicPr>
          <p:cNvPr id="42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7303196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8712764"/>
            <a:ext cx="13004800" cy="1040836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2000" b="1" kern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grpSp>
        <p:nvGrpSpPr>
          <p:cNvPr id="48" name="Group 48"/>
          <p:cNvGrpSpPr/>
          <p:nvPr/>
        </p:nvGrpSpPr>
        <p:grpSpPr>
          <a:xfrm>
            <a:off x="0" y="4811774"/>
            <a:ext cx="13004800" cy="3900995"/>
            <a:chOff x="0" y="-1"/>
            <a:chExt cx="9144000" cy="2742886"/>
          </a:xfrm>
        </p:grpSpPr>
        <p:sp>
          <p:nvSpPr>
            <p:cNvPr id="46" name="Shape 46"/>
            <p:cNvSpPr/>
            <p:nvPr/>
          </p:nvSpPr>
          <p:spPr>
            <a:xfrm>
              <a:off x="0" y="-1"/>
              <a:ext cx="9144000" cy="2742886"/>
            </a:xfrm>
            <a:prstGeom prst="rect">
              <a:avLst/>
            </a:prstGeom>
            <a:solidFill>
              <a:srgbClr val="E94F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 rtl="0" fontAlgn="base">
                <a:lnSpc>
                  <a:spcPct val="120000"/>
                </a:lnSpc>
                <a:spcBef>
                  <a:spcPts val="256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endParaRPr sz="2000" b="1" kern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740259"/>
              <a:ext cx="9144000" cy="1262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 defTabSz="914400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“A quote is highlighted in a Typesafe Red box for maximum impact and effect, </a:t>
              </a:r>
              <a:b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like titles try to force the quote to word wrap evenly across lines. </a:t>
              </a:r>
              <a:b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sz="2000" b="1" i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Space around the quote is a good thing”</a:t>
              </a:r>
              <a:endParaRPr sz="2000" b="1" kern="1200">
                <a:solidFill>
                  <a:srgbClr val="FFFFFF"/>
                </a:solidFill>
                <a:latin typeface="Humanst521 BT" pitchFamily="34" charset="0"/>
                <a:ea typeface="Helvetica Neue"/>
                <a:cs typeface="Arial" charset="0"/>
              </a:endParaRPr>
            </a:p>
            <a:p>
              <a:pPr algn="ctr" defTabSz="914400" rtl="0" fontAlgn="base">
                <a:lnSpc>
                  <a:spcPct val="120000"/>
                </a:lnSpc>
                <a:spcBef>
                  <a:spcPts val="2560"/>
                </a:spcBef>
                <a:spcAft>
                  <a:spcPct val="0"/>
                </a:spcAft>
              </a:pPr>
              <a:r>
                <a:rPr sz="2000" b="1" kern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Name, Title, Company</a:t>
              </a:r>
            </a:p>
          </p:txBody>
        </p:sp>
      </p:grp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600" smtClean="0">
                <a:solidFill>
                  <a:srgbClr val="FFFFFF"/>
                </a:solidFill>
              </a:rPr>
              <a:t>Click to edit Master title style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650240" y="1707699"/>
            <a:ext cx="11704320" cy="5039832"/>
          </a:xfrm>
          <a:prstGeom prst="rect">
            <a:avLst/>
          </a:prstGeom>
        </p:spPr>
        <p:txBody>
          <a:bodyPr/>
          <a:lstStyle>
            <a:lvl1pPr>
              <a:buClr>
                <a:srgbClr val="4BC3E5"/>
              </a:buClr>
              <a:defRPr sz="2800">
                <a:solidFill>
                  <a:srgbClr val="FFFFFF"/>
                </a:solidFill>
              </a:defRPr>
            </a:lvl1pPr>
            <a:lvl2pPr marL="1083716" indent="-303439">
              <a:buClr>
                <a:srgbClr val="4BC3E5"/>
              </a:buClr>
              <a:defRPr sz="2800">
                <a:solidFill>
                  <a:srgbClr val="FFFFFF"/>
                </a:solidFill>
              </a:defRPr>
            </a:lvl2pPr>
            <a:lvl3pPr marL="1881022" indent="-580562">
              <a:buClr>
                <a:srgbClr val="4BC3E5"/>
              </a:buClr>
              <a:defRPr sz="2800">
                <a:solidFill>
                  <a:srgbClr val="FFFFFF"/>
                </a:solidFill>
              </a:defRPr>
            </a:lvl3pPr>
            <a:lvl4pPr marL="2531251" indent="-580562">
              <a:buClr>
                <a:srgbClr val="4BC3E5"/>
              </a:buClr>
              <a:defRPr sz="2800">
                <a:solidFill>
                  <a:srgbClr val="FFFFFF"/>
                </a:solidFill>
              </a:defRPr>
            </a:lvl4pPr>
            <a:lvl5pPr marL="3181481" indent="-580562">
              <a:buClr>
                <a:srgbClr val="4BC3E5"/>
              </a:buClr>
              <a:defRPr sz="28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800" smtClean="0">
                <a:solidFill>
                  <a:srgbClr val="FFFFFF"/>
                </a:solidFill>
              </a:rPr>
              <a:t>Fifth level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51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6530084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solidFill>
          <a:srgbClr val="92D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41343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bg>
      <p:bgPr>
        <a:solidFill>
          <a:srgbClr val="DE3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36508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">
    <p:bg>
      <p:bgPr>
        <a:solidFill>
          <a:srgbClr val="2E6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50239" y="4137887"/>
            <a:ext cx="11704322" cy="1477828"/>
          </a:xfrm>
          <a:prstGeom prst="rect">
            <a:avLst/>
          </a:prstGeom>
        </p:spPr>
        <p:txBody>
          <a:bodyPr/>
          <a:lstStyle>
            <a:lvl1pPr algn="ctr">
              <a:defRPr sz="5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ustom Layout">
    <p:bg>
      <p:bgPr>
        <a:solidFill>
          <a:srgbClr val="249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24249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8712764"/>
            <a:ext cx="13004800" cy="1040836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2000" b="1" kern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700" smtClean="0">
                <a:solidFill>
                  <a:srgbClr val="102B3E"/>
                </a:solidFill>
              </a:rPr>
              <a:t>Click to edit Master title style</a:t>
            </a:r>
            <a:endParaRPr sz="5700">
              <a:solidFill>
                <a:srgbClr val="102B3E"/>
              </a:solidFill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102B3E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102B3E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102B3E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102B3E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102B3E"/>
                </a:solidFill>
              </a:rPr>
              <a:t>Fifth level</a:t>
            </a:r>
            <a:endParaRPr sz="4000">
              <a:solidFill>
                <a:srgbClr val="102B3E"/>
              </a:solidFill>
            </a:endParaRP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9320107" y="9102380"/>
            <a:ext cx="3034453" cy="261610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0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1112059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8712764"/>
            <a:ext cx="13004800" cy="1040836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2000" b="1" kern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9320107" y="9102380"/>
            <a:ext cx="3034453" cy="261610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4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700" smtClean="0">
                <a:solidFill>
                  <a:srgbClr val="FFFFFF"/>
                </a:solidFill>
              </a:rPr>
              <a:t>Click to edit Master title style</a:t>
            </a:r>
            <a:endParaRPr sz="5700">
              <a:solidFill>
                <a:srgbClr val="FFFFFF"/>
              </a:solidFill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4BC3E5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4BC3E5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4BC3E5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4BC3E5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4BC3E5"/>
              </a:buCl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4000" smtClean="0">
                <a:solidFill>
                  <a:srgbClr val="FFFFFF"/>
                </a:solidFill>
              </a:rPr>
              <a:t>Fifth level</a:t>
            </a:r>
            <a:endParaRPr sz="4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1586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Title">
    <p:bg>
      <p:bgPr>
        <a:solidFill>
          <a:srgbClr val="2E6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50240" y="4137887"/>
            <a:ext cx="11704320" cy="14778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5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100" smtClean="0">
                <a:solidFill>
                  <a:srgbClr val="FFFFFF"/>
                </a:solidFill>
              </a:rPr>
              <a:t>Click to edit Master title style</a:t>
            </a:r>
            <a:endParaRPr sz="5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52811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04711621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71384025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07111941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38745532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4406957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3527633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&amp; Sub Title">
    <p:bg>
      <p:bgPr>
        <a:solidFill>
          <a:srgbClr val="2E6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50239" y="3036147"/>
            <a:ext cx="11704322" cy="3681308"/>
          </a:xfrm>
          <a:prstGeom prst="rect">
            <a:avLst/>
          </a:prstGeom>
        </p:spPr>
        <p:txBody>
          <a:bodyPr/>
          <a:lstStyle>
            <a:lvl1pPr algn="ctr">
              <a:defRPr sz="5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2194600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92232981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220435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9034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302348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1371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02B3E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6859579"/>
          </a:xfrm>
          <a:prstGeom prst="rect">
            <a:avLst/>
          </a:prstGeom>
        </p:spPr>
        <p:txBody>
          <a:bodyPr/>
          <a:lstStyle>
            <a:lvl1pPr marL="438912" indent="-35204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1pPr>
            <a:lvl2pPr marL="838200" indent="-289559">
              <a:buClr>
                <a:srgbClr val="C82E3A"/>
              </a:buClr>
              <a:defRPr sz="3800" spc="-76">
                <a:solidFill>
                  <a:srgbClr val="102B3E"/>
                </a:solidFill>
              </a:defRPr>
            </a:lvl2pPr>
            <a:lvl3pPr marL="1475694" indent="-56129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3pPr>
            <a:lvl4pPr marL="1932894" indent="-56129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4pPr>
            <a:lvl5pPr marL="2390094" indent="-561294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21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36" name="Group 36"/>
          <p:cNvGrpSpPr/>
          <p:nvPr/>
        </p:nvGrpSpPr>
        <p:grpSpPr>
          <a:xfrm>
            <a:off x="-1" y="4811775"/>
            <a:ext cx="13004801" cy="3900992"/>
            <a:chOff x="0" y="0"/>
            <a:chExt cx="13004800" cy="3900990"/>
          </a:xfrm>
        </p:grpSpPr>
        <p:sp>
          <p:nvSpPr>
            <p:cNvPr id="34" name="Shape 34"/>
            <p:cNvSpPr/>
            <p:nvPr/>
          </p:nvSpPr>
          <p:spPr>
            <a:xfrm>
              <a:off x="0" y="-1"/>
              <a:ext cx="13004800" cy="3900992"/>
            </a:xfrm>
            <a:prstGeom prst="rect">
              <a:avLst/>
            </a:prstGeom>
            <a:solidFill>
              <a:srgbClr val="E94F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968531"/>
              <a:ext cx="13004800" cy="1963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“A quote is highlighted in a Typesafe Red box for maximum impact and effect, </a:t>
              </a:r>
              <a:b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</a:br>
              <a: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like titles try to force the quote to word wrap evenly across lines. </a:t>
              </a:r>
              <a:b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</a:br>
              <a: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Space around the quote is a good thing”</a:t>
              </a:r>
              <a:endParaRPr sz="2400">
                <a:solidFill>
                  <a:srgbClr val="FFFFFF"/>
                </a:solidFill>
              </a:endParaRPr>
            </a:p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/>
              </a:pPr>
              <a:r>
                <a: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Name, Title, Company</a:t>
              </a:r>
            </a:p>
          </p:txBody>
        </p:sp>
      </p:grp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B3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2939321"/>
          </a:xfrm>
          <a:prstGeom prst="rect">
            <a:avLst/>
          </a:prstGeom>
        </p:spPr>
        <p:txBody>
          <a:bodyPr/>
          <a:lstStyle>
            <a:lvl1pPr marL="650138" indent="-563270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1pPr>
            <a:lvl2pPr marL="1018031" indent="-469391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2pPr>
            <a:lvl3pPr marL="1812471" indent="-898071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3pPr>
            <a:lvl4pPr marL="2269671" indent="-898071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4pPr>
            <a:lvl5pPr marL="2726871" indent="-898071">
              <a:buClr>
                <a:srgbClr val="C82E3A"/>
              </a:buClr>
              <a:defRPr sz="4400" spc="-88">
                <a:solidFill>
                  <a:srgbClr val="102B3E"/>
                </a:solidFill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Body Level Five</a:t>
            </a:r>
          </a:p>
        </p:txBody>
      </p:sp>
      <p:pic>
        <p:nvPicPr>
          <p:cNvPr id="39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45" name="Group 45"/>
          <p:cNvGrpSpPr/>
          <p:nvPr/>
        </p:nvGrpSpPr>
        <p:grpSpPr>
          <a:xfrm>
            <a:off x="-1" y="4811775"/>
            <a:ext cx="13004801" cy="3900992"/>
            <a:chOff x="0" y="0"/>
            <a:chExt cx="13004800" cy="3900990"/>
          </a:xfrm>
        </p:grpSpPr>
        <p:sp>
          <p:nvSpPr>
            <p:cNvPr id="43" name="Shape 43"/>
            <p:cNvSpPr/>
            <p:nvPr/>
          </p:nvSpPr>
          <p:spPr>
            <a:xfrm>
              <a:off x="0" y="-1"/>
              <a:ext cx="13004800" cy="3900992"/>
            </a:xfrm>
            <a:prstGeom prst="rect">
              <a:avLst/>
            </a:prstGeom>
            <a:solidFill>
              <a:srgbClr val="E94F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968531"/>
              <a:ext cx="13004800" cy="1963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“A quote is highlighted in a Typesafe Red box for maximum impact and effect, </a:t>
              </a:r>
              <a:b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</a:br>
              <a: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like titles try to force the quote to word wrap evenly across lines. </a:t>
              </a:r>
              <a:b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</a:br>
              <a:r>
                <a:rPr sz="2400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Space around the quote is a good thing”</a:t>
              </a:r>
              <a:endParaRPr sz="2400">
                <a:solidFill>
                  <a:srgbClr val="FFFFFF"/>
                </a:solidFill>
              </a:endParaRPr>
            </a:p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/>
              </a:pPr>
              <a:r>
                <a: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rPr>
                <a:t>Name, Title, Company</a:t>
              </a:r>
            </a:p>
          </p:txBody>
        </p:sp>
      </p:grp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503983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4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solidFill>
          <a:srgbClr val="92D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bg>
      <p:bgPr>
        <a:solidFill>
          <a:srgbClr val="DE3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8712765"/>
            <a:ext cx="13004801" cy="1040835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9320107" y="9047509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1.pdf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662901" y="9059378"/>
            <a:ext cx="1671303" cy="40516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50239" y="113875"/>
            <a:ext cx="11704322" cy="159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50239" y="1707700"/>
            <a:ext cx="11704322" cy="804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transition xmlns:p14="http://schemas.microsoft.com/office/powerpoint/2010/main" spd="med"/>
  <p:txStyles>
    <p:titleStyle>
      <a:lvl1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1pPr>
      <a:lvl2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2pPr>
      <a:lvl3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3pPr>
      <a:lvl4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4pPr>
      <a:lvl5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5pPr>
      <a:lvl6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6pPr>
      <a:lvl7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7pPr>
      <a:lvl8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8pPr>
      <a:lvl9pPr defTabSz="457200">
        <a:defRPr sz="4400">
          <a:solidFill>
            <a:srgbClr val="FFFFFF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445312" indent="-358444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1pPr>
      <a:lvl2pPr marL="847344" indent="-298704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2pPr>
      <a:lvl3pPr marL="1485900" indent="-571500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3pPr>
      <a:lvl4pPr marL="1943100" indent="-571500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4pPr>
      <a:lvl5pPr marL="2400300" indent="-571500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5pPr>
      <a:lvl6pPr marL="2606039" indent="-320039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6pPr>
      <a:lvl7pPr marL="3063239" indent="-320039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7pPr>
      <a:lvl8pPr marL="3520440" indent="-320040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8pPr>
      <a:lvl9pPr marL="3977640" indent="-320040" defTabSz="457200">
        <a:spcBef>
          <a:spcPts val="1800"/>
        </a:spcBef>
        <a:buClr>
          <a:srgbClr val="4BC3E5"/>
        </a:buClr>
        <a:buSzPct val="100000"/>
        <a:buFont typeface="Arial"/>
        <a:buChar char="•"/>
        <a:defRPr sz="2800">
          <a:solidFill>
            <a:srgbClr val="FFFFFF"/>
          </a:solidFill>
          <a:latin typeface="+mn-lt"/>
          <a:ea typeface="+mn-ea"/>
          <a:cs typeface="+mn-cs"/>
          <a:sym typeface="Helvetica"/>
        </a:defRPr>
      </a:lvl9pPr>
    </p:bodyStyle>
    <p:otherStyle>
      <a:lvl1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8712764"/>
            <a:ext cx="13004800" cy="1040836"/>
          </a:xfrm>
          <a:prstGeom prst="rect">
            <a:avLst/>
          </a:prstGeom>
          <a:solidFill>
            <a:srgbClr val="102B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2000" b="1" kern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50240" y="113874"/>
            <a:ext cx="11704320" cy="159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102B3E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50240" y="1707699"/>
            <a:ext cx="11704320" cy="804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02B3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02B3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02B3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02B3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02B3E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9320107" y="9036722"/>
            <a:ext cx="3034453" cy="392926"/>
          </a:xfrm>
          <a:prstGeom prst="rect">
            <a:avLst/>
          </a:prstGeom>
          <a:ln w="12700">
            <a:miter lim="400000"/>
          </a:ln>
        </p:spPr>
        <p:txBody>
          <a:bodyPr lIns="65022" tIns="65023" rIns="65022" bIns="65023" anchor="ctr">
            <a:spAutoFit/>
          </a:bodyPr>
          <a:lstStyle>
            <a:lvl1pPr algn="r">
              <a:defRPr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b="1" kern="1200"/>
              <a:pPr defTabSz="9144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b="1" kern="1200"/>
          </a:p>
        </p:txBody>
      </p:sp>
      <p:pic>
        <p:nvPicPr>
          <p:cNvPr id="6" name="image1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62901" y="9059378"/>
            <a:ext cx="1671303" cy="405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1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xmlns:p14="http://schemas.microsoft.com/office/powerpoint/2010/main" spd="med"/>
  <p:txStyles>
    <p:titleStyle>
      <a:lvl1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1pPr>
      <a:lvl2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2pPr>
      <a:lvl3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3pPr>
      <a:lvl4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4pPr>
      <a:lvl5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5pPr>
      <a:lvl6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6pPr>
      <a:lvl7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7pPr>
      <a:lvl8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8pPr>
      <a:lvl9pPr defTabSz="650230" eaLnBrk="1" hangingPunct="1">
        <a:defRPr sz="57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487672" indent="-364127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1pPr>
      <a:lvl2pPr marL="1098887" indent="-318611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2pPr>
      <a:lvl3pPr marL="2113247" indent="-812787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3pPr>
      <a:lvl4pPr marL="2763477" indent="-812787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4pPr>
      <a:lvl5pPr marL="3413707" indent="-812787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5pPr>
      <a:lvl6pPr marL="3706309" indent="-455159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6pPr>
      <a:lvl7pPr marL="4356539" indent="-455159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7pPr>
      <a:lvl8pPr marL="5006770" indent="-455161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8pPr>
      <a:lvl9pPr marL="5657000" indent="-455161" defTabSz="650230" eaLnBrk="1" hangingPunct="1">
        <a:spcBef>
          <a:spcPts val="2560"/>
        </a:spcBef>
        <a:buClr>
          <a:srgbClr val="C82E3A"/>
        </a:buClr>
        <a:buSzPct val="100000"/>
        <a:buFont typeface="Arial"/>
        <a:buChar char="•"/>
        <a:defRPr sz="4000">
          <a:solidFill>
            <a:srgbClr val="102B3E"/>
          </a:solidFill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1pPr>
      <a:lvl2pPr indent="650230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2pPr>
      <a:lvl3pPr indent="1300460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3pPr>
      <a:lvl4pPr indent="1950690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4pPr>
      <a:lvl5pPr indent="2600919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5pPr>
      <a:lvl6pPr indent="3251149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6pPr>
      <a:lvl7pPr indent="3901379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7pPr>
      <a:lvl8pPr indent="4551609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8pPr>
      <a:lvl9pPr indent="5201839" algn="r" defTabSz="650230" eaLnBrk="1" hangingPunct="1">
        <a:defRPr sz="1700">
          <a:solidFill>
            <a:schemeClr val="tx1"/>
          </a:solidFill>
          <a:latin typeface="+mn-lt"/>
          <a:ea typeface="+mn-ea"/>
          <a:cs typeface="+mn-cs"/>
          <a:sym typeface="Source Sans Pro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3284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doc.akka.io/docs/akka-stream-and-http-experimental/1.0-RC2/stream-design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hyperlink" Target="http://typesafe.com/get-start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typesafe.com/WBN-2015-07-30-Async--Message-vs-Event-Driven_WBN-2015-07-08_LP-Reg.html?lst=TWO&amp;lsd=WBN-2015-07-30-Async-and-Message-vs-Event-Driven" TargetMode="External"/><Relationship Id="rId4" Type="http://schemas.openxmlformats.org/officeDocument/2006/relationships/hyperlink" Target="http://www.typesafe.com/company/contact" TargetMode="External"/><Relationship Id="rId5" Type="http://schemas.openxmlformats.org/officeDocument/2006/relationships/hyperlink" Target="https://info.typesafe.com/COLL-20XX-Spark-WP_LP.html?lst=WS&amp;lsd=COLL-20XX-Spark-WP" TargetMode="External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pesafe.com/company/contact" TargetMode="External"/><Relationship Id="rId4" Type="http://schemas.openxmlformats.org/officeDocument/2006/relationships/hyperlink" Target="https://www.typesafe.com/services/training" TargetMode="External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pesafe.com/company/contact" TargetMode="External"/><Relationship Id="rId4" Type="http://schemas.openxmlformats.org/officeDocument/2006/relationships/hyperlink" Target="https://www.typesafe.com/services/training" TargetMode="External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650239" y="1707700"/>
            <a:ext cx="11704322" cy="289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/>
          <a:p>
            <a:pPr lvl="0" algn="ctr" defTabSz="830862">
              <a:defRPr sz="1800"/>
            </a:pPr>
            <a:r>
              <a:rPr lang="en-US" sz="6000" b="1" dirty="0" smtClean="0">
                <a:solidFill>
                  <a:srgbClr val="DE2A22"/>
                </a:solidFill>
                <a:latin typeface="+mn-lt"/>
                <a:ea typeface="+mn-ea"/>
                <a:cs typeface="+mn-cs"/>
                <a:sym typeface="Helvetica"/>
              </a:rPr>
              <a:t>A Deeper Look Into Reactive Streams with </a:t>
            </a:r>
            <a:r>
              <a:rPr sz="6000" b="1" dirty="0" err="1" smtClean="0">
                <a:solidFill>
                  <a:srgbClr val="DE2A22"/>
                </a:solidFill>
                <a:latin typeface="+mn-lt"/>
                <a:ea typeface="+mn-ea"/>
                <a:cs typeface="+mn-cs"/>
                <a:sym typeface="Helvetica"/>
              </a:rPr>
              <a:t>Akka</a:t>
            </a:r>
            <a:r>
              <a:rPr sz="6000" b="1" dirty="0" smtClean="0">
                <a:solidFill>
                  <a:srgbClr val="DE2A22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sz="6000" b="1" dirty="0">
                <a:solidFill>
                  <a:srgbClr val="DE2A22"/>
                </a:solidFill>
                <a:latin typeface="+mn-lt"/>
                <a:ea typeface="+mn-ea"/>
                <a:cs typeface="+mn-cs"/>
                <a:sym typeface="Helvetica"/>
              </a:rPr>
              <a:t>Streams 1.0 </a:t>
            </a:r>
          </a:p>
          <a:p>
            <a:pPr lvl="0" algn="ctr" defTabSz="830862">
              <a:defRPr sz="1800"/>
            </a:pPr>
            <a:r>
              <a:rPr sz="6000" b="1" dirty="0">
                <a:solidFill>
                  <a:srgbClr val="DE2A22"/>
                </a:solidFill>
                <a:latin typeface="+mn-lt"/>
                <a:ea typeface="+mn-ea"/>
                <a:cs typeface="+mn-cs"/>
                <a:sym typeface="Helvetica"/>
              </a:rPr>
              <a:t>and Slick 3.0</a:t>
            </a:r>
          </a:p>
        </p:txBody>
      </p:sp>
      <p:sp>
        <p:nvSpPr>
          <p:cNvPr id="100" name="Shape 100"/>
          <p:cNvSpPr/>
          <p:nvPr/>
        </p:nvSpPr>
        <p:spPr>
          <a:xfrm>
            <a:off x="650239" y="4755700"/>
            <a:ext cx="11704322" cy="289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 defTabSz="584200">
              <a:defRPr sz="1800"/>
            </a:pPr>
            <a:endParaRPr lang="en-US" sz="4200" dirty="0" smtClean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ctr" defTabSz="584200">
              <a:defRPr sz="1800"/>
            </a:pPr>
            <a:r>
              <a:rPr sz="42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Endre </a:t>
            </a:r>
            <a:r>
              <a:rPr sz="4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Varga, @drewhk — </a:t>
            </a:r>
            <a:r>
              <a:rPr sz="4200" i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Akka </a:t>
            </a:r>
            <a:r>
              <a:rPr sz="4200" i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Team</a:t>
            </a:r>
            <a:endParaRPr sz="4200" i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Reactive Streams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asynchronous non-blocking data flow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asynchronous non-blocking demand flow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minimal coordination and contention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message passing allows for distribution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across</a:t>
            </a:r>
            <a:br>
              <a:rPr sz="4200" spc="-84">
                <a:solidFill>
                  <a:srgbClr val="102B3E"/>
                </a:solidFill>
              </a:rPr>
            </a:br>
            <a:r>
              <a:rPr sz="4200" spc="-84">
                <a:solidFill>
                  <a:srgbClr val="102B3E"/>
                </a:solidFill>
              </a:rPr>
              <a:t>applications, nodes, CPUs, threads, actors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t>10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Slick 3.0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sz="5000" b="1">
              <a:solidFill>
                <a:srgbClr val="FFFFFF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The Reactive Database Layer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hu-HU" sz="4200" b="1" dirty="0" err="1" smtClean="0">
                <a:solidFill>
                  <a:srgbClr val="102B3E"/>
                </a:solidFill>
              </a:rPr>
              <a:t>Slick</a:t>
            </a:r>
            <a:r>
              <a:rPr lang="hu-HU" sz="4200" b="1" dirty="0" smtClean="0">
                <a:solidFill>
                  <a:srgbClr val="102B3E"/>
                </a:solidFill>
              </a:rPr>
              <a:t> 3.0 </a:t>
            </a:r>
            <a:endParaRPr sz="4200" b="1" dirty="0">
              <a:solidFill>
                <a:srgbClr val="102B3E"/>
              </a:solidFill>
            </a:endParaRP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4200" spc="-84" dirty="0" err="1" smtClean="0">
                <a:solidFill>
                  <a:srgbClr val="102B3E"/>
                </a:solidFill>
              </a:rPr>
              <a:t>Reactive</a:t>
            </a:r>
            <a:r>
              <a:rPr lang="hu-HU" sz="4200" spc="-84" dirty="0" smtClean="0">
                <a:solidFill>
                  <a:srgbClr val="102B3E"/>
                </a:solidFill>
              </a:rPr>
              <a:t> API </a:t>
            </a:r>
            <a:r>
              <a:rPr lang="hu-HU" sz="4200" spc="-84" dirty="0" err="1" smtClean="0">
                <a:solidFill>
                  <a:srgbClr val="102B3E"/>
                </a:solidFill>
              </a:rPr>
              <a:t>for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accessing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databases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4200" spc="-84" dirty="0" err="1" smtClean="0">
                <a:solidFill>
                  <a:srgbClr val="102B3E"/>
                </a:solidFill>
              </a:rPr>
              <a:t>Provides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internal</a:t>
            </a:r>
            <a:r>
              <a:rPr lang="hu-HU" sz="4200" spc="-84" dirty="0" smtClean="0">
                <a:solidFill>
                  <a:srgbClr val="102B3E"/>
                </a:solidFill>
              </a:rPr>
              <a:t> management </a:t>
            </a:r>
            <a:r>
              <a:rPr lang="hu-HU" sz="4200" spc="-84" dirty="0" err="1" smtClean="0">
                <a:solidFill>
                  <a:srgbClr val="102B3E"/>
                </a:solidFill>
              </a:rPr>
              <a:t>for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blocking</a:t>
            </a:r>
            <a:r>
              <a:rPr lang="hu-HU" sz="4200" spc="-84" dirty="0" smtClean="0">
                <a:solidFill>
                  <a:srgbClr val="102B3E"/>
                </a:solidFill>
              </a:rPr>
              <a:t> JDBC </a:t>
            </a:r>
            <a:r>
              <a:rPr lang="hu-HU" sz="4200" spc="-84" dirty="0" err="1" smtClean="0">
                <a:solidFill>
                  <a:srgbClr val="102B3E"/>
                </a:solidFill>
              </a:rPr>
              <a:t>access</a:t>
            </a:r>
            <a:endParaRPr lang="hu-HU" dirty="0"/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lang="hu-HU" sz="3600" spc="-84" dirty="0" err="1" smtClean="0">
                <a:solidFill>
                  <a:srgbClr val="102B3E"/>
                </a:solidFill>
              </a:rPr>
              <a:t>Reactive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frameworks</a:t>
            </a:r>
            <a:r>
              <a:rPr lang="hu-HU" sz="3600" spc="-84" dirty="0" smtClean="0">
                <a:solidFill>
                  <a:srgbClr val="102B3E"/>
                </a:solidFill>
              </a:rPr>
              <a:t>/</a:t>
            </a:r>
            <a:r>
              <a:rPr lang="hu-HU" sz="3600" spc="-84" dirty="0" err="1" smtClean="0">
                <a:solidFill>
                  <a:srgbClr val="102B3E"/>
                </a:solidFill>
              </a:rPr>
              <a:t>libraries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can</a:t>
            </a:r>
            <a:r>
              <a:rPr lang="hu-HU" sz="3600" spc="-84" dirty="0" smtClean="0">
                <a:solidFill>
                  <a:srgbClr val="102B3E"/>
                </a:solidFill>
              </a:rPr>
              <a:t> be </a:t>
            </a:r>
            <a:r>
              <a:rPr lang="hu-HU" sz="3600" spc="-84" dirty="0" err="1" smtClean="0">
                <a:solidFill>
                  <a:srgbClr val="102B3E"/>
                </a:solidFill>
              </a:rPr>
              <a:t>used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together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with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ordinary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blocking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database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drivers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lang="hu-HU" sz="3600" spc="-84" dirty="0" err="1" smtClean="0">
                <a:solidFill>
                  <a:srgbClr val="102B3E"/>
                </a:solidFill>
              </a:rPr>
              <a:t>without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sacrificing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scalability</a:t>
            </a:r>
            <a:r>
              <a:rPr lang="hu-HU" sz="3600" spc="-84" dirty="0" smtClean="0">
                <a:solidFill>
                  <a:srgbClr val="102B3E"/>
                </a:solidFill>
              </a:rPr>
              <a:t> and </a:t>
            </a:r>
            <a:r>
              <a:rPr lang="hu-HU" sz="3600" spc="-84" dirty="0" err="1" smtClean="0">
                <a:solidFill>
                  <a:srgbClr val="102B3E"/>
                </a:solidFill>
              </a:rPr>
              <a:t>efficiency</a:t>
            </a:r>
            <a:endParaRPr lang="hu-HU" sz="3600" spc="-84" dirty="0" smtClean="0">
              <a:solidFill>
                <a:srgbClr val="102B3E"/>
              </a:solidFill>
            </a:endParaRPr>
          </a:p>
          <a:p>
            <a:pPr marL="86868" lvl="0" indent="0">
              <a:buNone/>
              <a:defRPr sz="1800" spc="0">
                <a:solidFill>
                  <a:srgbClr val="000000"/>
                </a:solidFill>
              </a:defRPr>
            </a:pP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t>12</a:t>
            </a:fld>
            <a:endParaRPr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06840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hu-HU" sz="4200" b="1" dirty="0" err="1" smtClean="0">
                <a:solidFill>
                  <a:srgbClr val="102B3E"/>
                </a:solidFill>
              </a:rPr>
              <a:t>Slick</a:t>
            </a:r>
            <a:r>
              <a:rPr lang="hu-HU" sz="4200" b="1" dirty="0" smtClean="0">
                <a:solidFill>
                  <a:srgbClr val="102B3E"/>
                </a:solidFill>
              </a:rPr>
              <a:t> and </a:t>
            </a:r>
            <a:r>
              <a:rPr lang="hu-HU" sz="4200" b="1" dirty="0" err="1" smtClean="0">
                <a:solidFill>
                  <a:srgbClr val="102B3E"/>
                </a:solidFill>
              </a:rPr>
              <a:t>Reactive</a:t>
            </a:r>
            <a:r>
              <a:rPr lang="hu-HU" sz="4200" b="1" dirty="0" smtClean="0">
                <a:solidFill>
                  <a:srgbClr val="102B3E"/>
                </a:solidFill>
              </a:rPr>
              <a:t> </a:t>
            </a:r>
            <a:r>
              <a:rPr lang="hu-HU" sz="4200" b="1" dirty="0" err="1" smtClean="0">
                <a:solidFill>
                  <a:srgbClr val="102B3E"/>
                </a:solidFill>
              </a:rPr>
              <a:t>Streams</a:t>
            </a:r>
            <a:r>
              <a:rPr lang="hu-HU" sz="4200" b="1" dirty="0" smtClean="0">
                <a:solidFill>
                  <a:srgbClr val="102B3E"/>
                </a:solidFill>
              </a:rPr>
              <a:t> </a:t>
            </a:r>
            <a:endParaRPr sz="4200" b="1" dirty="0">
              <a:solidFill>
                <a:srgbClr val="102B3E"/>
              </a:solidFill>
            </a:endParaRP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hu-HU" sz="4200" spc="-84" dirty="0" err="1" smtClean="0">
                <a:solidFill>
                  <a:srgbClr val="102B3E"/>
                </a:solidFill>
              </a:rPr>
              <a:t>On</a:t>
            </a:r>
            <a:r>
              <a:rPr lang="hu-HU" sz="4200" spc="-84" dirty="0" smtClean="0">
                <a:solidFill>
                  <a:srgbClr val="102B3E"/>
                </a:solidFill>
              </a:rPr>
              <a:t> top of </a:t>
            </a:r>
            <a:r>
              <a:rPr lang="hu-HU" sz="4200" spc="-84" dirty="0" err="1" smtClean="0">
                <a:solidFill>
                  <a:srgbClr val="102B3E"/>
                </a:solidFill>
              </a:rPr>
              <a:t>the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usual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database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operations</a:t>
            </a:r>
            <a:r>
              <a:rPr lang="hu-HU" sz="4200" spc="-84" dirty="0" smtClean="0">
                <a:solidFill>
                  <a:srgbClr val="102B3E"/>
                </a:solidFill>
              </a:rPr>
              <a:t>, a </a:t>
            </a:r>
            <a:r>
              <a:rPr lang="hu-HU" sz="4200" spc="-84" dirty="0" err="1" smtClean="0">
                <a:solidFill>
                  <a:srgbClr val="102B3E"/>
                </a:solidFill>
              </a:rPr>
              <a:t>Reactive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Streams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implemenation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for</a:t>
            </a: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  <a:r>
              <a:rPr lang="hu-HU" sz="4200" spc="-84" dirty="0" err="1" smtClean="0">
                <a:solidFill>
                  <a:srgbClr val="102B3E"/>
                </a:solidFill>
              </a:rPr>
              <a:t>queries</a:t>
            </a:r>
            <a:r>
              <a:rPr lang="hu-HU" sz="4200" spc="-84" dirty="0" smtClean="0">
                <a:solidFill>
                  <a:srgbClr val="102B3E"/>
                </a:solidFill>
              </a:rPr>
              <a:t> is </a:t>
            </a:r>
            <a:r>
              <a:rPr lang="hu-HU" sz="4200" spc="-84" dirty="0" err="1" smtClean="0">
                <a:solidFill>
                  <a:srgbClr val="102B3E"/>
                </a:solidFill>
              </a:rPr>
              <a:t>implemented</a:t>
            </a:r>
            <a:endParaRPr lang="hu-HU" sz="4200" spc="-84" dirty="0" smtClean="0">
              <a:solidFill>
                <a:srgbClr val="102B3E"/>
              </a:solidFill>
            </a:endParaRP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lang="hu-HU" sz="3600" spc="-84" dirty="0" err="1" smtClean="0"/>
              <a:t>Query</a:t>
            </a:r>
            <a:r>
              <a:rPr lang="hu-HU" sz="3600" spc="-84" dirty="0" smtClean="0"/>
              <a:t> </a:t>
            </a:r>
            <a:r>
              <a:rPr lang="hu-HU" sz="3600" spc="-84" dirty="0" err="1" smtClean="0"/>
              <a:t>results</a:t>
            </a:r>
            <a:r>
              <a:rPr lang="hu-HU" sz="3600" spc="-84" dirty="0" smtClean="0"/>
              <a:t> </a:t>
            </a:r>
            <a:r>
              <a:rPr lang="hu-HU" sz="3600" spc="-84" dirty="0" err="1" smtClean="0"/>
              <a:t>can</a:t>
            </a:r>
            <a:r>
              <a:rPr lang="hu-HU" sz="3600" spc="-84" dirty="0" smtClean="0"/>
              <a:t> </a:t>
            </a:r>
            <a:r>
              <a:rPr lang="hu-HU" sz="3600" spc="-84" dirty="0" err="1" smtClean="0"/>
              <a:t>now</a:t>
            </a:r>
            <a:r>
              <a:rPr lang="hu-HU" sz="3600" spc="-84" dirty="0" smtClean="0"/>
              <a:t> </a:t>
            </a:r>
            <a:r>
              <a:rPr lang="hu-HU" sz="3600" spc="-84" dirty="0" err="1" smtClean="0"/>
              <a:t>directly</a:t>
            </a:r>
            <a:r>
              <a:rPr lang="hu-HU" sz="3600" spc="-84" dirty="0" smtClean="0"/>
              <a:t> </a:t>
            </a:r>
            <a:r>
              <a:rPr lang="hu-HU" sz="3600" spc="-84" dirty="0" err="1" smtClean="0"/>
              <a:t>streamed</a:t>
            </a:r>
            <a:r>
              <a:rPr lang="hu-HU" sz="3600" spc="-84" dirty="0" smtClean="0"/>
              <a:t> </a:t>
            </a:r>
            <a:r>
              <a:rPr lang="hu-HU" sz="3600" spc="-84" dirty="0" err="1" smtClean="0"/>
              <a:t>in</a:t>
            </a:r>
            <a:r>
              <a:rPr lang="hu-HU" sz="3600" spc="-84" dirty="0" smtClean="0"/>
              <a:t> a </a:t>
            </a:r>
            <a:r>
              <a:rPr lang="hu-HU" sz="3600" spc="-84" dirty="0" err="1" smtClean="0"/>
              <a:t>non-blocking</a:t>
            </a:r>
            <a:r>
              <a:rPr lang="hu-HU" sz="3600" spc="-84" dirty="0" smtClean="0"/>
              <a:t> </a:t>
            </a:r>
            <a:r>
              <a:rPr lang="hu-HU" sz="3600" spc="-84" dirty="0" err="1" smtClean="0"/>
              <a:t>way</a:t>
            </a:r>
            <a:endParaRPr lang="hu-HU" spc="-84" dirty="0"/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lang="hu-HU" sz="3600" spc="-84" dirty="0" err="1" smtClean="0">
                <a:solidFill>
                  <a:srgbClr val="102B3E"/>
                </a:solidFill>
              </a:rPr>
              <a:t>Allows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integration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with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other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Reactive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Streams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compliant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libraries</a:t>
            </a:r>
            <a:endParaRPr lang="hu-HU" spc="-84" dirty="0" smtClean="0"/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lang="hu-HU" sz="3600" spc="-84" dirty="0" smtClean="0">
                <a:solidFill>
                  <a:srgbClr val="102B3E"/>
                </a:solidFill>
              </a:rPr>
              <a:t>(</a:t>
            </a:r>
            <a:r>
              <a:rPr lang="hu-HU" sz="3600" spc="-84" dirty="0" err="1" smtClean="0">
                <a:solidFill>
                  <a:srgbClr val="102B3E"/>
                </a:solidFill>
              </a:rPr>
              <a:t>Akka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Streams</a:t>
            </a:r>
            <a:r>
              <a:rPr lang="hu-HU" sz="3600" spc="-84" dirty="0" smtClean="0">
                <a:solidFill>
                  <a:srgbClr val="102B3E"/>
                </a:solidFill>
              </a:rPr>
              <a:t> and Http, and </a:t>
            </a:r>
            <a:r>
              <a:rPr lang="hu-HU" sz="3600" spc="-84" dirty="0" err="1" smtClean="0">
                <a:solidFill>
                  <a:srgbClr val="102B3E"/>
                </a:solidFill>
              </a:rPr>
              <a:t>many</a:t>
            </a:r>
            <a:r>
              <a:rPr lang="hu-HU" sz="3600" spc="-84" dirty="0" smtClean="0">
                <a:solidFill>
                  <a:srgbClr val="102B3E"/>
                </a:solidFill>
              </a:rPr>
              <a:t> </a:t>
            </a:r>
            <a:r>
              <a:rPr lang="hu-HU" sz="3600" spc="-84" dirty="0" err="1" smtClean="0">
                <a:solidFill>
                  <a:srgbClr val="102B3E"/>
                </a:solidFill>
              </a:rPr>
              <a:t>others</a:t>
            </a:r>
            <a:r>
              <a:rPr lang="hu-HU" sz="3600" spc="-84" dirty="0" smtClean="0">
                <a:solidFill>
                  <a:srgbClr val="102B3E"/>
                </a:solidFill>
              </a:rPr>
              <a:t>)</a:t>
            </a:r>
          </a:p>
          <a:p>
            <a:pPr marL="86868" lvl="0" indent="0">
              <a:buNone/>
              <a:defRPr sz="1800" spc="0">
                <a:solidFill>
                  <a:srgbClr val="000000"/>
                </a:solidFill>
              </a:defRPr>
            </a:pPr>
            <a:r>
              <a:rPr lang="hu-HU" sz="4200" spc="-84" dirty="0" smtClean="0">
                <a:solidFill>
                  <a:srgbClr val="102B3E"/>
                </a:solidFill>
              </a:rPr>
              <a:t> 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t>13</a:t>
            </a:fld>
            <a:endParaRPr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14219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Akka Streams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Declaring a Stream Topology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15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83" name="pasted-image.png"/>
          <p:cNvPicPr/>
          <p:nvPr/>
        </p:nvPicPr>
        <p:blipFill>
          <a:blip r:embed="rId2">
            <a:extLst/>
          </a:blip>
          <a:srcRect l="4420" t="30983" r="83385" b="38225"/>
          <a:stretch>
            <a:fillRect/>
          </a:stretch>
        </p:blipFill>
        <p:spPr>
          <a:xfrm>
            <a:off x="1056768" y="3940615"/>
            <a:ext cx="1456851" cy="2055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Declaring a Stream Topology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16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87" name="pasted-image.png"/>
          <p:cNvPicPr/>
          <p:nvPr/>
        </p:nvPicPr>
        <p:blipFill>
          <a:blip r:embed="rId2">
            <a:extLst/>
          </a:blip>
          <a:srcRect l="4420" t="30983" r="82836" b="12189"/>
          <a:stretch>
            <a:fillRect/>
          </a:stretch>
        </p:blipFill>
        <p:spPr>
          <a:xfrm>
            <a:off x="1056768" y="3940615"/>
            <a:ext cx="1522484" cy="3793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Declaring a Stream Topology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17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91" name="pasted-image.png"/>
          <p:cNvPicPr/>
          <p:nvPr/>
        </p:nvPicPr>
        <p:blipFill>
          <a:blip r:embed="rId2">
            <a:extLst/>
          </a:blip>
          <a:srcRect l="4420" t="30983" r="62224" b="6805"/>
          <a:stretch>
            <a:fillRect/>
          </a:stretch>
        </p:blipFill>
        <p:spPr>
          <a:xfrm>
            <a:off x="1056768" y="3940615"/>
            <a:ext cx="3985093" cy="4153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Declaring a Stream Topology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18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95" name="pasted-image.png"/>
          <p:cNvPicPr/>
          <p:nvPr/>
        </p:nvPicPr>
        <p:blipFill>
          <a:blip r:embed="rId2">
            <a:extLst/>
          </a:blip>
          <a:srcRect t="14137" r="55234" b="875"/>
          <a:stretch>
            <a:fillRect/>
          </a:stretch>
        </p:blipFill>
        <p:spPr>
          <a:xfrm>
            <a:off x="528577" y="2815971"/>
            <a:ext cx="5348408" cy="5673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Declaring a Stream Topology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19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99" name="pasted-image.png"/>
          <p:cNvPicPr/>
          <p:nvPr/>
        </p:nvPicPr>
        <p:blipFill>
          <a:blip r:embed="rId2">
            <a:extLst/>
          </a:blip>
          <a:srcRect t="875" r="47209" b="875"/>
          <a:stretch>
            <a:fillRect/>
          </a:stretch>
        </p:blipFill>
        <p:spPr>
          <a:xfrm>
            <a:off x="528577" y="1930543"/>
            <a:ext cx="6307209" cy="6559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Outline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Reactive Streams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Slick 3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Akka Streams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Akka HTTP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Bringing it all together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Declaring a Stream Topology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20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203" name="pasted-image.png"/>
          <p:cNvPicPr/>
          <p:nvPr/>
        </p:nvPicPr>
        <p:blipFill>
          <a:blip r:embed="rId2">
            <a:extLst/>
          </a:blip>
          <a:srcRect l="267" t="1651" r="22181" b="1651"/>
          <a:stretch>
            <a:fillRect/>
          </a:stretch>
        </p:blipFill>
        <p:spPr>
          <a:xfrm>
            <a:off x="560526" y="1982384"/>
            <a:ext cx="9265564" cy="6455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Declaring a Stream Topology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21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20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577" y="1872103"/>
            <a:ext cx="11947646" cy="6676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API Design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 dirty="0">
                <a:solidFill>
                  <a:srgbClr val="102B3E"/>
                </a:solidFill>
              </a:rPr>
              <a:t>goals: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 dirty="0" smtClean="0">
                <a:solidFill>
                  <a:srgbClr val="102B3E"/>
                </a:solidFill>
              </a:rPr>
              <a:t>supreme </a:t>
            </a:r>
            <a:r>
              <a:rPr sz="3800" spc="-76" dirty="0">
                <a:solidFill>
                  <a:srgbClr val="102B3E"/>
                </a:solidFill>
              </a:rPr>
              <a:t>compositionality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 dirty="0">
                <a:solidFill>
                  <a:srgbClr val="102B3E"/>
                </a:solidFill>
              </a:rPr>
              <a:t>exhaustive model of bounded stream processing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 dirty="0">
                <a:solidFill>
                  <a:srgbClr val="102B3E"/>
                </a:solidFill>
              </a:rPr>
              <a:t>consequences: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 dirty="0">
                <a:solidFill>
                  <a:srgbClr val="102B3E"/>
                </a:solidFill>
              </a:rPr>
              <a:t>immutable and reusable stream blueprints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 dirty="0">
                <a:solidFill>
                  <a:srgbClr val="102B3E"/>
                </a:solidFill>
              </a:rPr>
              <a:t>explicit materialization step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22</a:t>
            </a:fld>
            <a:endParaRPr sz="1600">
              <a:solidFill>
                <a:srgbClr val="FFFFFF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6969" y="8032750"/>
            <a:ext cx="1285086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http://doc.akka.io/docs/akka-stream-and-http-experimental/1.0-RC2/stream-design.html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Materialization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4522" lvl="0" indent="-348523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4356" spc="-87">
                <a:solidFill>
                  <a:srgbClr val="102B3E"/>
                </a:solidFill>
              </a:rPr>
              <a:t>Akka Streams separate the </a:t>
            </a:r>
            <a:r>
              <a:rPr sz="4356" b="1" i="1" spc="-87">
                <a:solidFill>
                  <a:srgbClr val="102B3E"/>
                </a:solidFill>
              </a:rPr>
              <a:t>what</a:t>
            </a:r>
            <a:r>
              <a:rPr sz="4356" spc="-87">
                <a:solidFill>
                  <a:srgbClr val="102B3E"/>
                </a:solidFill>
              </a:rPr>
              <a:t> from the </a:t>
            </a:r>
            <a:r>
              <a:rPr sz="4356" b="1" i="1" spc="-87">
                <a:solidFill>
                  <a:srgbClr val="102B3E"/>
                </a:solidFill>
              </a:rPr>
              <a:t>how</a:t>
            </a:r>
            <a:endParaRPr sz="4356" spc="-87">
              <a:solidFill>
                <a:srgbClr val="102B3E"/>
              </a:solidFill>
            </a:endParaRPr>
          </a:p>
          <a:p>
            <a:pPr marL="829818" lvl="1" indent="-286664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3762" spc="-75">
                <a:solidFill>
                  <a:srgbClr val="102B3E"/>
                </a:solidFill>
              </a:rPr>
              <a:t>declarative Source/Flow/Sink DSL to create blueprint</a:t>
            </a:r>
          </a:p>
          <a:p>
            <a:pPr marL="829818" lvl="1" indent="-286664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3762" spc="-75">
                <a:solidFill>
                  <a:srgbClr val="102B3E"/>
                </a:solidFill>
              </a:rPr>
              <a:t>FlowMaterializer turns this into running Actors</a:t>
            </a:r>
          </a:p>
          <a:p>
            <a:pPr marL="434522" lvl="0" indent="-348523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4356" spc="-87">
                <a:solidFill>
                  <a:srgbClr val="102B3E"/>
                </a:solidFill>
              </a:rPr>
              <a:t>this allows alternative materialization strategies</a:t>
            </a:r>
          </a:p>
          <a:p>
            <a:pPr marL="829818" lvl="1" indent="-286664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3762" spc="-75">
                <a:solidFill>
                  <a:srgbClr val="102B3E"/>
                </a:solidFill>
              </a:rPr>
              <a:t>optimization</a:t>
            </a:r>
          </a:p>
          <a:p>
            <a:pPr marL="829818" lvl="1" indent="-286664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3762" spc="-75">
                <a:solidFill>
                  <a:srgbClr val="102B3E"/>
                </a:solidFill>
              </a:rPr>
              <a:t>verification / validation</a:t>
            </a:r>
          </a:p>
          <a:p>
            <a:pPr marL="829818" lvl="1" indent="-286664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3762" spc="-75">
                <a:solidFill>
                  <a:srgbClr val="102B3E"/>
                </a:solidFill>
              </a:rPr>
              <a:t>cluster deployment</a:t>
            </a:r>
          </a:p>
          <a:p>
            <a:pPr marL="434522" lvl="0" indent="-348523" defTabSz="452627">
              <a:spcBef>
                <a:spcPts val="1700"/>
              </a:spcBef>
              <a:defRPr sz="1800" spc="0">
                <a:solidFill>
                  <a:srgbClr val="000000"/>
                </a:solidFill>
              </a:defRPr>
            </a:pPr>
            <a:r>
              <a:rPr sz="4356" spc="-87">
                <a:solidFill>
                  <a:srgbClr val="102B3E"/>
                </a:solidFill>
              </a:rPr>
              <a:t>only Akka Actors for now, but more to come!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23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102B3E"/>
                </a:solidFill>
              </a:rPr>
              <a:t>Akka Streams in </a:t>
            </a:r>
            <a:r>
              <a:rPr sz="4400" b="1" dirty="0" smtClean="0">
                <a:solidFill>
                  <a:srgbClr val="102B3E"/>
                </a:solidFill>
              </a:rPr>
              <a:t>Java</a:t>
            </a:r>
            <a:r>
              <a:rPr lang="en-US" sz="4400" b="1" dirty="0" smtClean="0">
                <a:solidFill>
                  <a:srgbClr val="102B3E"/>
                </a:solidFill>
              </a:rPr>
              <a:t> </a:t>
            </a:r>
            <a:r>
              <a:rPr sz="4400" b="1" dirty="0" smtClean="0">
                <a:solidFill>
                  <a:srgbClr val="102B3E"/>
                </a:solidFill>
              </a:rPr>
              <a:t>8 </a:t>
            </a:r>
            <a:r>
              <a:rPr sz="4400" b="1" dirty="0">
                <a:solidFill>
                  <a:srgbClr val="102B3E"/>
                </a:solidFill>
              </a:rPr>
              <a:t>/ Scala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24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2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2369" y="1288654"/>
            <a:ext cx="9720062" cy="625077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1642369" y="7593938"/>
            <a:ext cx="9720062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>
              <a:defRPr sz="1800"/>
            </a:pPr>
            <a:r>
              <a:rPr sz="3600"/>
              <a:t>Typesafe Activator: </a:t>
            </a:r>
            <a:r>
              <a: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http://typesafe.com/get-started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Akka HTTP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Why do we add an HTTP module?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Akka is about building distributed applications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distribution implies integration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>
                <a:solidFill>
                  <a:srgbClr val="102B3E"/>
                </a:solidFill>
              </a:rPr>
              <a:t>between internal (sub)systems</a:t>
            </a:r>
            <a:br>
              <a:rPr sz="3800" spc="-76">
                <a:solidFill>
                  <a:srgbClr val="102B3E"/>
                </a:solidFill>
              </a:rPr>
            </a:br>
            <a:r>
              <a:rPr sz="3800" spc="-76">
                <a:solidFill>
                  <a:srgbClr val="102B3E"/>
                </a:solidFill>
              </a:rPr>
              <a:t>➜ </a:t>
            </a:r>
            <a:r>
              <a:rPr sz="3800" i="1" spc="-76">
                <a:solidFill>
                  <a:srgbClr val="102B3E"/>
                </a:solidFill>
              </a:rPr>
              <a:t>akka-cluster based on akka-remote</a:t>
            </a:r>
            <a:endParaRPr sz="3800" spc="-76">
              <a:solidFill>
                <a:srgbClr val="102B3E"/>
              </a:solidFill>
            </a:endParaRP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800" spc="-76">
                <a:solidFill>
                  <a:srgbClr val="102B3E"/>
                </a:solidFill>
              </a:rPr>
              <a:t>with external systems or between microservices</a:t>
            </a:r>
            <a:br>
              <a:rPr sz="3800" spc="-76">
                <a:solidFill>
                  <a:srgbClr val="102B3E"/>
                </a:solidFill>
              </a:rPr>
            </a:br>
            <a:r>
              <a:rPr sz="3800" spc="-76">
                <a:solidFill>
                  <a:srgbClr val="102B3E"/>
                </a:solidFill>
              </a:rPr>
              <a:t>➜ </a:t>
            </a:r>
            <a:r>
              <a:rPr sz="3800" i="1" spc="-76">
                <a:solidFill>
                  <a:srgbClr val="102B3E"/>
                </a:solidFill>
              </a:rPr>
              <a:t>akka-http (lingua franca of the internet)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26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Akka HTTP—The Origins: Spray.IO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Fully embeddable HTTP stack based on Actors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focused on HTTP integration (toolkit)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server- and client-side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seamlessly integrated with Akka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27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build="p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Spray.IO Features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immutable, case class-based HTTP model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fast, lightweight HTTP client and server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powerful DSL for server-side API definition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fully async &amp; non-blocking, actor-friendly,</a:t>
            </a:r>
            <a:br>
              <a:rPr sz="4400" spc="-88">
                <a:solidFill>
                  <a:srgbClr val="102B3E"/>
                </a:solidFill>
              </a:rPr>
            </a:br>
            <a:r>
              <a:rPr sz="4400" spc="-88">
                <a:solidFill>
                  <a:srgbClr val="102B3E"/>
                </a:solidFill>
              </a:rPr>
              <a:t>modular, testable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based entirely on Scala &amp; Akka Actors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28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build="p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Spray.IO Weaknesses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2577" lvl="0" indent="-330921" defTabSz="429768">
              <a:spcBef>
                <a:spcPts val="1600"/>
              </a:spcBef>
              <a:defRPr sz="1800" spc="0">
                <a:solidFill>
                  <a:srgbClr val="000000"/>
                </a:solidFill>
              </a:defRPr>
            </a:pPr>
            <a:r>
              <a:rPr sz="4136" spc="-82" dirty="0">
                <a:solidFill>
                  <a:srgbClr val="102B3E"/>
                </a:solidFill>
              </a:rPr>
              <a:t>some unintuitive corner-cases in routing DSL</a:t>
            </a:r>
          </a:p>
          <a:p>
            <a:pPr marL="412577" lvl="0" indent="-330921" defTabSz="429768">
              <a:spcBef>
                <a:spcPts val="1600"/>
              </a:spcBef>
              <a:defRPr sz="1800" spc="0">
                <a:solidFill>
                  <a:srgbClr val="000000"/>
                </a:solidFill>
              </a:defRPr>
            </a:pPr>
            <a:r>
              <a:rPr sz="4136" spc="-82" dirty="0">
                <a:solidFill>
                  <a:srgbClr val="102B3E"/>
                </a:solidFill>
              </a:rPr>
              <a:t>deep implicit argument chains in some cases hard to debug</a:t>
            </a:r>
          </a:p>
          <a:p>
            <a:pPr marL="412577" lvl="0" indent="-330921" defTabSz="429768">
              <a:spcBef>
                <a:spcPts val="1600"/>
              </a:spcBef>
              <a:defRPr sz="1800" spc="0">
                <a:solidFill>
                  <a:srgbClr val="000000"/>
                </a:solidFill>
              </a:defRPr>
            </a:pPr>
            <a:r>
              <a:rPr sz="4136" spc="-82" dirty="0">
                <a:solidFill>
                  <a:srgbClr val="102B3E"/>
                </a:solidFill>
              </a:rPr>
              <a:t>missing features, foremost websocket support</a:t>
            </a:r>
          </a:p>
          <a:p>
            <a:pPr marL="412577" lvl="0" indent="-330921" defTabSz="429768">
              <a:spcBef>
                <a:spcPts val="1600"/>
              </a:spcBef>
              <a:defRPr sz="1800" spc="0">
                <a:solidFill>
                  <a:srgbClr val="000000"/>
                </a:solidFill>
              </a:defRPr>
            </a:pPr>
            <a:r>
              <a:rPr sz="4136" spc="-82" dirty="0">
                <a:solidFill>
                  <a:srgbClr val="102B3E"/>
                </a:solidFill>
              </a:rPr>
              <a:t>no Java API</a:t>
            </a:r>
          </a:p>
          <a:p>
            <a:pPr marL="412577" lvl="0" indent="-330921" defTabSz="429768">
              <a:spcBef>
                <a:spcPts val="1600"/>
              </a:spcBef>
              <a:defRPr sz="1800" spc="0">
                <a:solidFill>
                  <a:srgbClr val="000000"/>
                </a:solidFill>
              </a:defRPr>
            </a:pPr>
            <a:r>
              <a:rPr sz="4136" spc="-82" dirty="0">
                <a:solidFill>
                  <a:srgbClr val="102B3E"/>
                </a:solidFill>
              </a:rPr>
              <a:t>handling of chunked requests is clunky, incomplete</a:t>
            </a:r>
          </a:p>
          <a:p>
            <a:pPr marL="412577" lvl="0" indent="-330921" defTabSz="429768">
              <a:spcBef>
                <a:spcPts val="1600"/>
              </a:spcBef>
              <a:defRPr sz="1800" spc="0">
                <a:solidFill>
                  <a:srgbClr val="000000"/>
                </a:solidFill>
              </a:defRPr>
            </a:pPr>
            <a:r>
              <a:rPr sz="4136" spc="-82" dirty="0">
                <a:solidFill>
                  <a:srgbClr val="102B3E"/>
                </a:solidFill>
              </a:rPr>
              <a:t>dealing with large message entities can be difficult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29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Reactive Streams 1.0.0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Proxying Large Responses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30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243" name="Skärmavbild 2015-01-13 kl. 08.27.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730" y="2441406"/>
            <a:ext cx="11175340" cy="4870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Akka HTTP is Spray 2.0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addressing the weaknesses, polishing the features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Java API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simplified module structure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spc="-88">
                <a:solidFill>
                  <a:srgbClr val="102B3E"/>
                </a:solidFill>
              </a:rPr>
              <a:t>core improvement: fully stream-based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31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build="p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HTTP Stream Topology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32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251" name="Skärmavbild 2015-01-13 kl. 08.28.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188" y="2512152"/>
            <a:ext cx="10950424" cy="4729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Stream Pipelines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33</a:t>
            </a:fld>
            <a:endParaRPr sz="160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75428" y="2540079"/>
            <a:ext cx="9853944" cy="4673442"/>
            <a:chOff x="1575428" y="2540079"/>
            <a:chExt cx="9853944" cy="4673442"/>
          </a:xfrm>
        </p:grpSpPr>
        <p:sp>
          <p:nvSpPr>
            <p:cNvPr id="253" name="Shape 253"/>
            <p:cNvSpPr/>
            <p:nvPr/>
          </p:nvSpPr>
          <p:spPr>
            <a:xfrm>
              <a:off x="3461173" y="2540079"/>
              <a:ext cx="3034454" cy="4673442"/>
            </a:xfrm>
            <a:prstGeom prst="roundRect">
              <a:avLst>
                <a:gd name="adj" fmla="val 15000"/>
              </a:avLst>
            </a:prstGeom>
            <a:ln w="25400">
              <a:solidFill>
                <a:srgbClr val="85888D"/>
              </a:solidFill>
              <a:prstDash val="sysDot"/>
              <a:miter lim="400000"/>
            </a:ln>
          </p:spPr>
          <p:txBody>
            <a:bodyPr lIns="50800" tIns="50800" rIns="50800" bIns="50800" anchor="ctr"/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575428" y="2988733"/>
              <a:ext cx="1497939" cy="2588155"/>
            </a:xfrm>
            <a:prstGeom prst="rect">
              <a:avLst/>
            </a:prstGeom>
            <a:blipFill>
              <a:blip r:embed="rId2"/>
            </a:blipFill>
            <a:ln w="12700"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584200">
                <a:defRPr sz="4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600">
                  <a:solidFill>
                    <a:srgbClr val="FFFFFF"/>
                  </a:solidFill>
                </a:rPr>
                <a:t>TCP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3835432" y="2988733"/>
              <a:ext cx="2285935" cy="2588155"/>
            </a:xfrm>
            <a:prstGeom prst="rect">
              <a:avLst/>
            </a:prstGeom>
            <a:blipFill>
              <a:blip r:embed="rId3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584200">
                <a:defRPr sz="4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600">
                  <a:solidFill>
                    <a:srgbClr val="FFFFFF"/>
                  </a:solidFill>
                </a:rPr>
                <a:t>SSL/TLS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6883433" y="2988733"/>
              <a:ext cx="2285935" cy="2588155"/>
            </a:xfrm>
            <a:prstGeom prst="rect">
              <a:avLst/>
            </a:prstGeom>
            <a:blipFill>
              <a:blip r:embed="rId3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584200">
                <a:defRPr sz="4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600">
                  <a:solidFill>
                    <a:srgbClr val="FFFFFF"/>
                  </a:solidFill>
                </a:rPr>
                <a:t>HTTP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9931433" y="2988733"/>
              <a:ext cx="1497939" cy="2588155"/>
            </a:xfrm>
            <a:prstGeom prst="rect">
              <a:avLst/>
            </a:prstGeom>
            <a:blipFill>
              <a:blip r:embed="rId4"/>
            </a:blipFill>
            <a:ln w="12700"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584200">
                <a:defRPr sz="4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2302305" y="3729566"/>
              <a:ext cx="8418185" cy="1"/>
            </a:xfrm>
            <a:prstGeom prst="line">
              <a:avLst/>
            </a:prstGeom>
            <a:ln w="114300">
              <a:solidFill/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2302305" y="4876800"/>
              <a:ext cx="8418185" cy="0"/>
            </a:xfrm>
            <a:prstGeom prst="line">
              <a:avLst/>
            </a:prstGeom>
            <a:ln w="114300">
              <a:solidFill/>
              <a:miter lim="400000"/>
              <a:headEnd type="triangle"/>
            </a:ln>
          </p:spPr>
          <p:txBody>
            <a:bodyPr lIns="50800" tIns="50800" rIns="50800" bIns="50800" anchor="ctr"/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5284316" y="2946399"/>
              <a:ext cx="2401045" cy="711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defRPr sz="40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4000" b="1"/>
                <a:t>Requests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5072484" y="4876799"/>
              <a:ext cx="2824709" cy="711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defRPr sz="40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4000" b="1"/>
                <a:t>Responses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4108119" y="5969282"/>
              <a:ext cx="1740562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defRPr sz="36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/>
              </a:pPr>
              <a:r>
                <a:rPr sz="3600"/>
                <a:t>optional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>
                <a:solidFill>
                  <a:srgbClr val="FFFFFF"/>
                </a:solidFill>
              </a:rPr>
              <a:t>Bringing it all together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The Application Stack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35</a:t>
            </a:fld>
            <a:endParaRPr sz="1600">
              <a:solidFill>
                <a:srgbClr val="FFFFFF"/>
              </a:solidFill>
            </a:endParaRPr>
          </a:p>
        </p:txBody>
      </p:sp>
      <p:grpSp>
        <p:nvGrpSpPr>
          <p:cNvPr id="277" name="Group 277"/>
          <p:cNvGrpSpPr/>
          <p:nvPr/>
        </p:nvGrpSpPr>
        <p:grpSpPr>
          <a:xfrm>
            <a:off x="1878045" y="1506990"/>
            <a:ext cx="9248710" cy="6739620"/>
            <a:chOff x="0" y="0"/>
            <a:chExt cx="9248708" cy="6739618"/>
          </a:xfrm>
        </p:grpSpPr>
        <p:sp>
          <p:nvSpPr>
            <p:cNvPr id="268" name="Shape 268"/>
            <p:cNvSpPr/>
            <p:nvPr/>
          </p:nvSpPr>
          <p:spPr>
            <a:xfrm>
              <a:off x="0" y="5469618"/>
              <a:ext cx="9243285" cy="1270001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O/S-level network stack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0" y="4597618"/>
              <a:ext cx="6442009" cy="618002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Java NIO (JDK)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0" y="3708618"/>
              <a:ext cx="6442009" cy="618001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Akka IO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013214" y="1905218"/>
              <a:ext cx="4428795" cy="618001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Akka HTTP Core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3835730" y="1016218"/>
              <a:ext cx="2606279" cy="618001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Akka HTTP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9644" y="0"/>
              <a:ext cx="9236668" cy="253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8" y="13940"/>
                  </a:moveTo>
                  <a:lnTo>
                    <a:pt x="3994" y="13858"/>
                  </a:lnTo>
                  <a:lnTo>
                    <a:pt x="3974" y="21600"/>
                  </a:lnTo>
                  <a:lnTo>
                    <a:pt x="0" y="21522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8" y="6372"/>
                  </a:lnTo>
                  <a:lnTo>
                    <a:pt x="8335" y="6372"/>
                  </a:lnTo>
                  <a:lnTo>
                    <a:pt x="8318" y="13940"/>
                  </a:lnTo>
                  <a:close/>
                </a:path>
              </a:pathLst>
            </a:cu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application level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0" y="2794218"/>
              <a:ext cx="6442009" cy="618001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Akka Streams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6629730" y="1888218"/>
              <a:ext cx="2606279" cy="3327402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Database Driver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6617030" y="1016218"/>
              <a:ext cx="2631679" cy="618001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Slick 3.0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20107" y="9036720"/>
            <a:ext cx="3034453" cy="392926"/>
          </a:xfrm>
          <a:prstGeom prst="rect">
            <a:avLst/>
          </a:prstGeom>
        </p:spPr>
        <p:txBody>
          <a:bodyPr/>
          <a:lstStyle/>
          <a:p>
            <a:fld id="{2BAC58BA-4BE9-5D48-AB66-D0E6575544E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interesting stuff…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4740" y="2468505"/>
            <a:ext cx="3455905" cy="4575762"/>
            <a:chOff x="558800" y="1735667"/>
            <a:chExt cx="2429933" cy="3217333"/>
          </a:xfrm>
        </p:grpSpPr>
        <p:sp>
          <p:nvSpPr>
            <p:cNvPr id="7" name="Rectangle 6"/>
            <p:cNvSpPr/>
            <p:nvPr/>
          </p:nvSpPr>
          <p:spPr>
            <a:xfrm>
              <a:off x="558800" y="1735667"/>
              <a:ext cx="2429933" cy="3217333"/>
            </a:xfrm>
            <a:prstGeom prst="rect">
              <a:avLst/>
            </a:prstGeom>
            <a:solidFill>
              <a:srgbClr val="2E6D82"/>
            </a:solidFill>
            <a:ln>
              <a:noFill/>
            </a:ln>
            <a:effectLst>
              <a:outerShdw blurRad="31750" dist="38100" dir="5700000" algn="tl" rotWithShape="0">
                <a:srgbClr val="283741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 dirty="0">
                <a:solidFill>
                  <a:srgbClr val="B6C8D3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978" y="1842268"/>
              <a:ext cx="2243667" cy="24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WEBINAR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3466" y="2223370"/>
              <a:ext cx="2243667" cy="5626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b="1" kern="1200" dirty="0" smtClean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Reactive for </a:t>
              </a:r>
              <a:r>
                <a:rPr lang="en-US" sz="2300" b="1" kern="1200" dirty="0" err="1" smtClean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DevOps</a:t>
              </a:r>
              <a:r>
                <a:rPr lang="en-US" sz="2300" b="1" kern="1200" dirty="0" smtClean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: A New Series</a:t>
              </a:r>
              <a:endParaRPr lang="en-US" sz="2300" b="1" kern="1200" dirty="0">
                <a:solidFill>
                  <a:srgbClr val="B6C8D3"/>
                </a:solidFill>
                <a:latin typeface="Source Sans Pro"/>
                <a:ea typeface="Helvetica Neue"/>
                <a:cs typeface="Source Sans Pro"/>
              </a:endParaRPr>
            </a:p>
          </p:txBody>
        </p:sp>
        <p:sp>
          <p:nvSpPr>
            <p:cNvPr id="11" name="Rounded Rectangle 10">
              <a:hlinkClick r:id="rId3"/>
            </p:cNvPr>
            <p:cNvSpPr/>
            <p:nvPr/>
          </p:nvSpPr>
          <p:spPr>
            <a:xfrm>
              <a:off x="748862" y="4371622"/>
              <a:ext cx="2041342" cy="389467"/>
            </a:xfrm>
            <a:prstGeom prst="roundRect">
              <a:avLst>
                <a:gd name="adj" fmla="val 2536"/>
              </a:avLst>
            </a:prstGeom>
            <a:solidFill>
              <a:srgbClr val="E94F55"/>
            </a:solidFill>
            <a:ln>
              <a:noFill/>
            </a:ln>
            <a:effectLst>
              <a:outerShdw blurRad="40005" dist="10287" dir="5400000" algn="tl" rotWithShape="0">
                <a:srgbClr val="C82E3A">
                  <a:alpha val="9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REGISTER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46699" y="2468505"/>
            <a:ext cx="3455905" cy="4575762"/>
            <a:chOff x="558800" y="1735667"/>
            <a:chExt cx="2429933" cy="3217333"/>
          </a:xfrm>
        </p:grpSpPr>
        <p:sp>
          <p:nvSpPr>
            <p:cNvPr id="14" name="Rectangle 13"/>
            <p:cNvSpPr/>
            <p:nvPr/>
          </p:nvSpPr>
          <p:spPr>
            <a:xfrm>
              <a:off x="558800" y="1735667"/>
              <a:ext cx="2429933" cy="3217333"/>
            </a:xfrm>
            <a:prstGeom prst="rect">
              <a:avLst/>
            </a:prstGeom>
            <a:solidFill>
              <a:srgbClr val="2E6D82"/>
            </a:solidFill>
            <a:ln>
              <a:noFill/>
            </a:ln>
            <a:effectLst>
              <a:outerShdw blurRad="31750" dist="38100" dir="5700000" algn="tl" rotWithShape="0">
                <a:srgbClr val="283741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 dirty="0">
                <a:solidFill>
                  <a:srgbClr val="B6C8D3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3466" y="1828758"/>
              <a:ext cx="2243667" cy="24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HAVE QUESTIONS?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466" y="2212308"/>
              <a:ext cx="2243667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Get in touch with Typesafe today!</a:t>
              </a:r>
            </a:p>
          </p:txBody>
        </p:sp>
        <p:sp>
          <p:nvSpPr>
            <p:cNvPr id="18" name="Rounded Rectangle 17">
              <a:hlinkClick r:id="rId4"/>
            </p:cNvPr>
            <p:cNvSpPr/>
            <p:nvPr/>
          </p:nvSpPr>
          <p:spPr>
            <a:xfrm>
              <a:off x="748862" y="4371622"/>
              <a:ext cx="2041342" cy="389467"/>
            </a:xfrm>
            <a:prstGeom prst="roundRect">
              <a:avLst>
                <a:gd name="adj" fmla="val 2536"/>
              </a:avLst>
            </a:prstGeom>
            <a:solidFill>
              <a:srgbClr val="E94F55"/>
            </a:solidFill>
            <a:ln>
              <a:noFill/>
            </a:ln>
            <a:effectLst>
              <a:outerShdw blurRad="40005" dist="10287" dir="5400000" algn="tl" rotWithShape="0">
                <a:srgbClr val="C82E3A">
                  <a:alpha val="9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CONTACT US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898657" y="2468505"/>
            <a:ext cx="3455905" cy="4575762"/>
            <a:chOff x="558800" y="1735667"/>
            <a:chExt cx="2429933" cy="3217333"/>
          </a:xfrm>
        </p:grpSpPr>
        <p:sp>
          <p:nvSpPr>
            <p:cNvPr id="20" name="Rectangle 19"/>
            <p:cNvSpPr/>
            <p:nvPr/>
          </p:nvSpPr>
          <p:spPr>
            <a:xfrm>
              <a:off x="558800" y="1735667"/>
              <a:ext cx="2429933" cy="3217333"/>
            </a:xfrm>
            <a:prstGeom prst="rect">
              <a:avLst/>
            </a:prstGeom>
            <a:solidFill>
              <a:srgbClr val="2E6D82"/>
            </a:solidFill>
            <a:ln>
              <a:noFill/>
            </a:ln>
            <a:effectLst>
              <a:outerShdw blurRad="31750" dist="38100" dir="5700000" algn="tl" rotWithShape="0">
                <a:srgbClr val="283741">
                  <a:alpha val="2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kern="1200" dirty="0">
                <a:solidFill>
                  <a:srgbClr val="B6C8D3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3466" y="1828758"/>
              <a:ext cx="2243667" cy="24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WHITEPAPER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466" y="2212308"/>
              <a:ext cx="2243667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Getting Started with Apache Spark</a:t>
              </a:r>
            </a:p>
          </p:txBody>
        </p:sp>
        <p:sp>
          <p:nvSpPr>
            <p:cNvPr id="24" name="Rounded Rectangle 23">
              <a:hlinkClick r:id="rId5"/>
            </p:cNvPr>
            <p:cNvSpPr/>
            <p:nvPr/>
          </p:nvSpPr>
          <p:spPr>
            <a:xfrm>
              <a:off x="748862" y="4371622"/>
              <a:ext cx="2041342" cy="389467"/>
            </a:xfrm>
            <a:prstGeom prst="roundRect">
              <a:avLst>
                <a:gd name="adj" fmla="val 2536"/>
              </a:avLst>
            </a:prstGeom>
            <a:solidFill>
              <a:srgbClr val="E94F55"/>
            </a:solidFill>
            <a:ln>
              <a:noFill/>
            </a:ln>
            <a:effectLst>
              <a:outerShdw blurRad="40005" dist="10287" dir="5400000" algn="tl" rotWithShape="0">
                <a:srgbClr val="C82E3A">
                  <a:alpha val="9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1200" dirty="0">
                  <a:solidFill>
                    <a:srgbClr val="B6C8D3"/>
                  </a:solidFill>
                  <a:latin typeface="Source Sans Pro"/>
                  <a:ea typeface="Helvetica Neue"/>
                  <a:cs typeface="Source Sans Pro"/>
                </a:rPr>
                <a:t>DOWNLOAD NOW</a:t>
              </a:r>
            </a:p>
          </p:txBody>
        </p:sp>
      </p:grpSp>
      <p:pic>
        <p:nvPicPr>
          <p:cNvPr id="5" name="Picture 4" descr="white-paper-getting-started-with-spa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66" y="4312856"/>
            <a:ext cx="2908018" cy="1643662"/>
          </a:xfrm>
          <a:prstGeom prst="rect">
            <a:avLst/>
          </a:prstGeom>
        </p:spPr>
      </p:pic>
      <p:pic>
        <p:nvPicPr>
          <p:cNvPr id="6" name="Picture 5" descr="brochure-project-success-subscrip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01" y="4324897"/>
            <a:ext cx="2908018" cy="1643662"/>
          </a:xfrm>
          <a:prstGeom prst="rect">
            <a:avLst/>
          </a:prstGeom>
        </p:spPr>
      </p:pic>
      <p:pic>
        <p:nvPicPr>
          <p:cNvPr id="27" name="Picture 26" descr="reactive-for-dev-ops-box-reverse-400x2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" y="4324897"/>
            <a:ext cx="2921046" cy="14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881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typesafe-reactive-platform-diagr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31" y="2289357"/>
            <a:ext cx="4652790" cy="465279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573884" y="445319"/>
            <a:ext cx="1219569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1800"/>
            </a:pPr>
            <a:r>
              <a:rPr sz="4000" dirty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EXPERT TRAINING</a:t>
            </a:r>
          </a:p>
          <a:p>
            <a:pPr algn="l" defTabSz="584200">
              <a:defRPr sz="1800"/>
            </a:pPr>
            <a:r>
              <a:rPr sz="40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Delivered </a:t>
            </a:r>
            <a:r>
              <a:rPr lang="en-US"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</a:t>
            </a:r>
            <a:r>
              <a:rPr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</a:t>
            </a:r>
            <a:r>
              <a:rPr sz="40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-site </a:t>
            </a:r>
            <a:r>
              <a:rPr lang="en-US"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</a:t>
            </a:r>
            <a:r>
              <a:rPr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 </a:t>
            </a:r>
            <a:r>
              <a:rPr lang="en-US"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Akka, </a:t>
            </a:r>
            <a:r>
              <a:rPr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Spark</a:t>
            </a:r>
            <a:r>
              <a:rPr sz="40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Scala</a:t>
            </a:r>
            <a:r>
              <a:rPr lang="en-US"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</a:t>
            </a:r>
            <a:r>
              <a:rPr sz="40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nd </a:t>
            </a:r>
            <a:r>
              <a:rPr sz="40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Play</a:t>
            </a:r>
          </a:p>
        </p:txBody>
      </p:sp>
      <p:sp>
        <p:nvSpPr>
          <p:cNvPr id="40" name="Shape 40"/>
          <p:cNvSpPr/>
          <p:nvPr/>
        </p:nvSpPr>
        <p:spPr>
          <a:xfrm>
            <a:off x="6497339" y="2616200"/>
            <a:ext cx="5397196" cy="452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1800"/>
            </a:pPr>
            <a:r>
              <a: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 is just a click away. Get in touch with Typesafe about our training courses.</a:t>
            </a:r>
          </a:p>
          <a:p>
            <a:pPr algn="l" defTabSz="584200">
              <a:defRPr sz="1800"/>
            </a:pPr>
            <a:endParaRPr sz="23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 Workshop to Apache Spark 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Track &amp; Advanced Scala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Track to Akka with Java or Scala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Track to Play with Java or Scala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3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Advanced Akka with Java or Scala</a:t>
            </a:r>
          </a:p>
          <a:p>
            <a:pPr algn="l" defTabSz="584200">
              <a:defRPr sz="1800"/>
            </a:pPr>
            <a:endParaRPr sz="23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 defTabSz="584200">
              <a:defRPr sz="1800"/>
            </a:pPr>
            <a:r>
              <a:rPr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 us about local trainings available by 24 Typesafe partners in 14 countries around the world. </a:t>
            </a:r>
          </a:p>
        </p:txBody>
      </p:sp>
      <p:sp>
        <p:nvSpPr>
          <p:cNvPr id="41" name="Shape 41">
            <a:hlinkClick r:id="rId3"/>
          </p:cNvPr>
          <p:cNvSpPr/>
          <p:nvPr/>
        </p:nvSpPr>
        <p:spPr>
          <a:xfrm>
            <a:off x="587370" y="8029421"/>
            <a:ext cx="4201739" cy="921633"/>
          </a:xfrm>
          <a:prstGeom prst="roundRect">
            <a:avLst>
              <a:gd name="adj" fmla="val 7546"/>
            </a:avLst>
          </a:prstGeom>
          <a:solidFill>
            <a:srgbClr val="EF6768"/>
          </a:solidFill>
          <a:ln w="12700">
            <a:miter lim="400000"/>
          </a:ln>
          <a:effectLst>
            <a:outerShdw dist="38100" dir="5400000" rotWithShape="0">
              <a:srgbClr val="D4454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 defTabSz="584200">
              <a:defRPr sz="1800" b="0">
                <a:solidFill>
                  <a:srgbClr val="000000"/>
                </a:solidFill>
              </a:defRPr>
            </a:pPr>
            <a:r>
              <a:rPr sz="260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42" name="Shape 42"/>
          <p:cNvSpPr/>
          <p:nvPr/>
        </p:nvSpPr>
        <p:spPr>
          <a:xfrm>
            <a:off x="5550586" y="8300442"/>
            <a:ext cx="335989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 u="sng">
                <a:solidFill>
                  <a:srgbClr val="59CDE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defRPr>
            </a:lvl1pPr>
          </a:lstStyle>
          <a:p>
            <a:pPr algn="ctr" defTabSz="584200">
              <a:defRPr sz="1800" b="0" u="none">
                <a:solidFill>
                  <a:srgbClr val="000000"/>
                </a:solidFill>
              </a:defRPr>
            </a:pPr>
            <a:r>
              <a:rPr dirty="0"/>
              <a:t>Learn more about on-site training</a:t>
            </a:r>
          </a:p>
        </p:txBody>
      </p:sp>
    </p:spTree>
    <p:extLst>
      <p:ext uri="{BB962C8B-B14F-4D97-AF65-F5344CB8AC3E}">
        <p14:creationId xmlns:p14="http://schemas.microsoft.com/office/powerpoint/2010/main" val="3692701743"/>
      </p:ext>
    </p:extLst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typesafe-reactive-platform-diagr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31" y="2289357"/>
            <a:ext cx="4652790" cy="465279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573884" y="325300"/>
            <a:ext cx="1219569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1800"/>
            </a:pPr>
            <a:r>
              <a:rPr sz="3600" dirty="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EXPERT TRAINING</a:t>
            </a:r>
          </a:p>
          <a:p>
            <a:pPr algn="l" defTabSz="584200">
              <a:defRPr sz="1800"/>
            </a:pPr>
            <a:r>
              <a:rPr sz="36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Delivered </a:t>
            </a:r>
            <a:r>
              <a:rPr lang="en-US"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</a:t>
            </a:r>
            <a:r>
              <a:rPr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</a:t>
            </a:r>
            <a:r>
              <a:rPr sz="36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-site </a:t>
            </a:r>
            <a:r>
              <a:rPr lang="en-US"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</a:t>
            </a:r>
            <a:r>
              <a:rPr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or </a:t>
            </a:r>
            <a:r>
              <a:rPr lang="en-US"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Akka, </a:t>
            </a:r>
            <a:r>
              <a:rPr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Spark</a:t>
            </a:r>
            <a:r>
              <a:rPr sz="36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</a:t>
            </a:r>
            <a:r>
              <a:rPr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Scala</a:t>
            </a:r>
            <a:r>
              <a:rPr lang="en-US"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</a:t>
            </a:r>
            <a:r>
              <a:rPr sz="3600" dirty="0" smtClean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nd </a:t>
            </a:r>
            <a:r>
              <a:rPr sz="36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Play</a:t>
            </a:r>
          </a:p>
        </p:txBody>
      </p:sp>
      <p:sp>
        <p:nvSpPr>
          <p:cNvPr id="40" name="Shape 40"/>
          <p:cNvSpPr/>
          <p:nvPr/>
        </p:nvSpPr>
        <p:spPr>
          <a:xfrm>
            <a:off x="6385924" y="2954488"/>
            <a:ext cx="5758202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1800"/>
            </a:pPr>
            <a:r>
              <a:rPr sz="2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 is just a click away. Get in touch with Typesafe about our training courses.</a:t>
            </a:r>
          </a:p>
          <a:p>
            <a:pPr algn="l" defTabSz="584200">
              <a:defRPr sz="1800"/>
            </a:pPr>
            <a:endParaRPr sz="20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0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 Workshop to Apache Spark 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0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Track &amp; Advanced Scala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0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Track to Akka with Java or Scala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0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 Track to Play with Java or Scala</a:t>
            </a:r>
          </a:p>
          <a:p>
            <a:pPr marL="283986" indent="-283986" algn="l" defTabSz="584200">
              <a:buClr>
                <a:srgbClr val="59CDEA"/>
              </a:buClr>
              <a:buSzPct val="75000"/>
              <a:buFontTx/>
              <a:buChar char="•"/>
              <a:defRPr sz="1800"/>
            </a:pPr>
            <a:r>
              <a:rPr sz="20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Advanced Akka with Java or Scala</a:t>
            </a:r>
          </a:p>
          <a:p>
            <a:pPr algn="l" defTabSz="584200">
              <a:defRPr sz="1800"/>
            </a:pPr>
            <a:endParaRPr sz="20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 defTabSz="584200">
              <a:defRPr sz="1800"/>
            </a:pPr>
            <a:r>
              <a:rPr sz="20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 us about local trainings available by 24 Typesafe partners in 14 countries around the world. </a:t>
            </a:r>
          </a:p>
        </p:txBody>
      </p:sp>
      <p:sp>
        <p:nvSpPr>
          <p:cNvPr id="41" name="Shape 41">
            <a:hlinkClick r:id="rId3"/>
          </p:cNvPr>
          <p:cNvSpPr/>
          <p:nvPr/>
        </p:nvSpPr>
        <p:spPr>
          <a:xfrm>
            <a:off x="587370" y="8029421"/>
            <a:ext cx="4201739" cy="921633"/>
          </a:xfrm>
          <a:prstGeom prst="roundRect">
            <a:avLst>
              <a:gd name="adj" fmla="val 7546"/>
            </a:avLst>
          </a:prstGeom>
          <a:solidFill>
            <a:srgbClr val="EF6768"/>
          </a:solidFill>
          <a:ln w="12700">
            <a:miter lim="400000"/>
          </a:ln>
          <a:effectLst>
            <a:outerShdw dist="38100" dir="5400000" rotWithShape="0">
              <a:srgbClr val="D4454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algn="ctr" defTabSz="584200">
              <a:defRPr sz="1800" b="0">
                <a:solidFill>
                  <a:srgbClr val="000000"/>
                </a:solidFill>
              </a:defRPr>
            </a:pPr>
            <a:r>
              <a:rPr sz="2800" b="0" dirty="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42" name="Shape 42"/>
          <p:cNvSpPr/>
          <p:nvPr/>
        </p:nvSpPr>
        <p:spPr>
          <a:xfrm>
            <a:off x="5400521" y="8300442"/>
            <a:ext cx="412459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b="1" u="sng">
                <a:solidFill>
                  <a:srgbClr val="59CDEA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defRPr>
            </a:lvl1pPr>
          </a:lstStyle>
          <a:p>
            <a:pPr algn="ctr" defTabSz="584200">
              <a:defRPr sz="1800" b="0" u="none">
                <a:solidFill>
                  <a:srgbClr val="000000"/>
                </a:solidFill>
              </a:defRPr>
            </a:pPr>
            <a:r>
              <a:rPr sz="1800" b="0" u="none" dirty="0">
                <a:solidFill>
                  <a:srgbClr val="000000"/>
                </a:solidFill>
              </a:rPr>
              <a:t>Learn more about on-site training</a:t>
            </a:r>
          </a:p>
        </p:txBody>
      </p:sp>
    </p:spTree>
    <p:extLst>
      <p:ext uri="{BB962C8B-B14F-4D97-AF65-F5344CB8AC3E}">
        <p14:creationId xmlns:p14="http://schemas.microsoft.com/office/powerpoint/2010/main" val="2878307876"/>
      </p:ext>
    </p:extLst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Participants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Engineers from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Netflix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Pivotal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Red Hat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Typesafe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Individuals like Doug Lea and Todd Montgomery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t>4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Recipe for Success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minimal interfaces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rigorous specification of semantics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full TCK for verification of implementation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complete freedom for many idiomatic APIs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t>5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Supply and Demand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data items flow downstream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demand flows upstream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data items flow only when there is demand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recipient is in control of incoming data rate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-72">
                <a:solidFill>
                  <a:srgbClr val="102B3E"/>
                </a:solidFill>
              </a:rPr>
              <a:t>data in flight is bounded by signaled demand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t>6</a:t>
            </a:fld>
            <a:endParaRPr sz="1400">
              <a:solidFill>
                <a:srgbClr val="FFFFFF"/>
              </a:solidFill>
            </a:endParaRPr>
          </a:p>
        </p:txBody>
      </p:sp>
      <p:grpSp>
        <p:nvGrpSpPr>
          <p:cNvPr id="127" name="Group 127"/>
          <p:cNvGrpSpPr/>
          <p:nvPr/>
        </p:nvGrpSpPr>
        <p:grpSpPr>
          <a:xfrm>
            <a:off x="1372728" y="5901154"/>
            <a:ext cx="10241281" cy="2547282"/>
            <a:chOff x="0" y="0"/>
            <a:chExt cx="10241280" cy="2547281"/>
          </a:xfrm>
        </p:grpSpPr>
        <p:sp>
          <p:nvSpPr>
            <p:cNvPr id="119" name="Shape 119"/>
            <p:cNvSpPr/>
            <p:nvPr/>
          </p:nvSpPr>
          <p:spPr>
            <a:xfrm>
              <a:off x="0" y="330312"/>
              <a:ext cx="3034454" cy="1806223"/>
            </a:xfrm>
            <a:prstGeom prst="rect">
              <a:avLst/>
            </a:prstGeom>
            <a:solidFill>
              <a:srgbClr val="4BC3E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3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7206826" y="330312"/>
              <a:ext cx="3034455" cy="1806223"/>
            </a:xfrm>
            <a:prstGeom prst="rect">
              <a:avLst/>
            </a:prstGeom>
            <a:solidFill>
              <a:srgbClr val="4BC3E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3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Subscriber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3222201" y="1599183"/>
              <a:ext cx="3796878" cy="1"/>
            </a:xfrm>
            <a:prstGeom prst="line">
              <a:avLst/>
            </a:prstGeom>
            <a:noFill/>
            <a:ln w="152400" cap="flat">
              <a:solidFill>
                <a:srgbClr val="E0585B"/>
              </a:solidFill>
              <a:custDash>
                <a:ds d="200000" sp="200000"/>
              </a:custDash>
              <a:miter lim="400000"/>
            </a:ln>
            <a:effectLst>
              <a:outerShdw blurRad="254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4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059147" y="876694"/>
              <a:ext cx="4047703" cy="1"/>
            </a:xfrm>
            <a:prstGeom prst="line">
              <a:avLst/>
            </a:prstGeom>
            <a:noFill/>
            <a:ln w="63500" cap="rnd">
              <a:solidFill>
                <a:srgbClr val="29363E"/>
              </a:solidFill>
              <a:custDash>
                <a:ds d="100000" sp="200000"/>
              </a:custDash>
              <a:round/>
            </a:ln>
            <a:effectLst>
              <a:outerShdw blurRad="254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4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16188911">
              <a:off x="5097245" y="612252"/>
              <a:ext cx="530596" cy="53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363E"/>
            </a:solidFill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37592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6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5422835">
              <a:off x="4488936" y="1220602"/>
              <a:ext cx="762227" cy="76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0585B"/>
            </a:solidFill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37592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6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4624662" y="1896533"/>
              <a:ext cx="918640" cy="65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400"/>
              </a:lvl1pPr>
            </a:lstStyle>
            <a:p>
              <a:pPr lvl="0">
                <a:defRPr sz="1800"/>
              </a:pPr>
              <a:r>
                <a:rPr sz="3400"/>
                <a:t>data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4259608" y="0"/>
              <a:ext cx="1589953" cy="65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400"/>
              </a:lvl1pPr>
            </a:lstStyle>
            <a:p>
              <a:pPr lvl="0">
                <a:defRPr sz="1800"/>
              </a:pPr>
              <a:r>
                <a:rPr sz="3400"/>
                <a:t>demand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102B3E"/>
                </a:solidFill>
              </a:rPr>
              <a:t>Dynamic Push–Pull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“push” behavior when consumer is faster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“pull” behavior when producer is faster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switches automatically between these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200" spc="-84">
                <a:solidFill>
                  <a:srgbClr val="102B3E"/>
                </a:solidFill>
              </a:rPr>
              <a:t>batching demand allows batching data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FFFFF"/>
                </a:solidFill>
              </a:rPr>
              <a:t>7</a:t>
            </a:fld>
            <a:endParaRPr sz="1400">
              <a:solidFill>
                <a:srgbClr val="FFFFFF"/>
              </a:solidFill>
            </a:endParaRPr>
          </a:p>
        </p:txBody>
      </p:sp>
      <p:grpSp>
        <p:nvGrpSpPr>
          <p:cNvPr id="142" name="Group 142"/>
          <p:cNvGrpSpPr/>
          <p:nvPr/>
        </p:nvGrpSpPr>
        <p:grpSpPr>
          <a:xfrm>
            <a:off x="1372728" y="5901154"/>
            <a:ext cx="10241281" cy="2547282"/>
            <a:chOff x="0" y="0"/>
            <a:chExt cx="10241280" cy="2547281"/>
          </a:xfrm>
        </p:grpSpPr>
        <p:sp>
          <p:nvSpPr>
            <p:cNvPr id="134" name="Shape 134"/>
            <p:cNvSpPr/>
            <p:nvPr/>
          </p:nvSpPr>
          <p:spPr>
            <a:xfrm>
              <a:off x="0" y="330312"/>
              <a:ext cx="3034454" cy="1806223"/>
            </a:xfrm>
            <a:prstGeom prst="rect">
              <a:avLst/>
            </a:prstGeom>
            <a:solidFill>
              <a:srgbClr val="4BC3E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3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 dirty="0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7206826" y="330312"/>
              <a:ext cx="3034455" cy="1806223"/>
            </a:xfrm>
            <a:prstGeom prst="rect">
              <a:avLst/>
            </a:prstGeom>
            <a:solidFill>
              <a:srgbClr val="4BC3E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3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Subscriber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3222201" y="1599183"/>
              <a:ext cx="3796878" cy="1"/>
            </a:xfrm>
            <a:prstGeom prst="line">
              <a:avLst/>
            </a:prstGeom>
            <a:noFill/>
            <a:ln w="152400" cap="flat">
              <a:solidFill>
                <a:srgbClr val="E0585B"/>
              </a:solidFill>
              <a:custDash>
                <a:ds d="200000" sp="200000"/>
              </a:custDash>
              <a:miter lim="400000"/>
            </a:ln>
            <a:effectLst>
              <a:outerShdw blurRad="254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4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059147" y="876694"/>
              <a:ext cx="4047703" cy="1"/>
            </a:xfrm>
            <a:prstGeom prst="line">
              <a:avLst/>
            </a:prstGeom>
            <a:noFill/>
            <a:ln w="63500" cap="rnd">
              <a:solidFill>
                <a:srgbClr val="29363E"/>
              </a:solidFill>
              <a:custDash>
                <a:ds d="100000" sp="200000"/>
              </a:custDash>
              <a:round/>
            </a:ln>
            <a:effectLst>
              <a:outerShdw blurRad="254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4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16188911">
              <a:off x="5097245" y="612252"/>
              <a:ext cx="530596" cy="53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363E"/>
            </a:solidFill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37592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6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5422835">
              <a:off x="4488936" y="1220602"/>
              <a:ext cx="762227" cy="76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0585B"/>
            </a:solidFill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37592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6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624662" y="1896533"/>
              <a:ext cx="918640" cy="65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400"/>
              </a:lvl1pPr>
            </a:lstStyle>
            <a:p>
              <a:pPr lvl="0">
                <a:defRPr sz="1800"/>
              </a:pPr>
              <a:r>
                <a:rPr sz="3400"/>
                <a:t>data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4259608" y="0"/>
              <a:ext cx="1589953" cy="65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3400"/>
              </a:lvl1pPr>
            </a:lstStyle>
            <a:p>
              <a:pPr lvl="0">
                <a:defRPr sz="1800"/>
              </a:pPr>
              <a:r>
                <a:rPr sz="3400"/>
                <a:t>demand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Back-Pressure is Contagious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0"/>
            </a:lvl1pPr>
            <a:lvl2pPr marL="883919" indent="-335279">
              <a:defRPr sz="4400" spc="0"/>
            </a:lvl2pPr>
            <a:lvl3pPr>
              <a:defRPr spc="0"/>
            </a:lvl3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02B3E"/>
                </a:solidFill>
              </a:rPr>
              <a:t>C is slow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02B3E"/>
                </a:solidFill>
              </a:rPr>
              <a:t>B must slow down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102B3E"/>
                </a:solidFill>
              </a:rPr>
              <a:t>A must slow down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8</a:t>
            </a:fld>
            <a:endParaRPr sz="160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2721" y="5251400"/>
            <a:ext cx="9819358" cy="1806223"/>
            <a:chOff x="1592721" y="5251400"/>
            <a:chExt cx="9819358" cy="1806223"/>
          </a:xfrm>
        </p:grpSpPr>
        <p:sp>
          <p:nvSpPr>
            <p:cNvPr id="147" name="Shape 147"/>
            <p:cNvSpPr/>
            <p:nvPr/>
          </p:nvSpPr>
          <p:spPr>
            <a:xfrm flipH="1" flipV="1">
              <a:off x="2528710" y="6438463"/>
              <a:ext cx="7947379" cy="1"/>
            </a:xfrm>
            <a:prstGeom prst="line">
              <a:avLst/>
            </a:prstGeom>
            <a:ln w="177800">
              <a:solidFill>
                <a:srgbClr val="E0585B"/>
              </a:solidFill>
              <a:custDash>
                <a:ds d="200000" sp="200000"/>
              </a:custDash>
              <a:miter lim="400000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flipH="1" flipV="1">
              <a:off x="2528710" y="5896597"/>
              <a:ext cx="7947379" cy="1"/>
            </a:xfrm>
            <a:prstGeom prst="line">
              <a:avLst/>
            </a:prstGeom>
            <a:ln w="88900" cap="rnd">
              <a:solidFill>
                <a:srgbClr val="29363E"/>
              </a:solidFill>
              <a:custDash>
                <a:ds d="100000" sp="200000"/>
              </a:custDash>
              <a:round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5411089" flipH="1">
              <a:off x="3599314" y="6074327"/>
              <a:ext cx="730630" cy="73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0585B"/>
            </a:solidFill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16177165" flipH="1">
              <a:off x="8219106" y="5612865"/>
              <a:ext cx="571259" cy="57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/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16177165" flipH="1">
              <a:off x="4212538" y="5612865"/>
              <a:ext cx="571259" cy="57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/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5411089" flipH="1">
              <a:off x="7815713" y="6074327"/>
              <a:ext cx="730630" cy="73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0585B"/>
            </a:solidFill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9605856" y="5251400"/>
              <a:ext cx="1806223" cy="1806223"/>
            </a:xfrm>
            <a:prstGeom prst="rect">
              <a:avLst/>
            </a:prstGeom>
            <a:solidFill>
              <a:srgbClr val="4BC3E5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ctr">
                <a:defRPr sz="5000">
                  <a:solidFill>
                    <a:srgbClr val="102B3E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000">
                  <a:solidFill>
                    <a:srgbClr val="102B3E"/>
                  </a:solidFill>
                </a:rPr>
                <a:t>C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592721" y="5251400"/>
              <a:ext cx="1806223" cy="1806223"/>
            </a:xfrm>
            <a:prstGeom prst="rect">
              <a:avLst/>
            </a:prstGeom>
            <a:solidFill>
              <a:srgbClr val="4BC3E5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ctr">
                <a:defRPr sz="5000">
                  <a:solidFill>
                    <a:srgbClr val="102B3E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000">
                  <a:solidFill>
                    <a:srgbClr val="102B3E"/>
                  </a:solidFill>
                </a:rPr>
                <a:t>A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599288" y="5251400"/>
              <a:ext cx="1806224" cy="1806223"/>
            </a:xfrm>
            <a:prstGeom prst="rect">
              <a:avLst/>
            </a:prstGeom>
            <a:solidFill>
              <a:srgbClr val="4BC3E5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ctr">
                <a:defRPr sz="5000">
                  <a:solidFill>
                    <a:srgbClr val="102B3E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000">
                  <a:solidFill>
                    <a:srgbClr val="102B3E"/>
                  </a:solidFill>
                </a:rPr>
                <a:t>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102B3E"/>
                </a:solidFill>
              </a:rPr>
              <a:t>TCP for example has it built-in</a:t>
            </a: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102B3E"/>
                </a:solidFill>
              </a:rPr>
              <a:t>Back-Pressure can be Propagated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  <a:t>9</a:t>
            </a:fld>
            <a:endParaRPr sz="160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8499" y="3346400"/>
            <a:ext cx="11594010" cy="4406987"/>
            <a:chOff x="698499" y="3346400"/>
            <a:chExt cx="11594010" cy="4406987"/>
          </a:xfrm>
        </p:grpSpPr>
        <p:sp>
          <p:nvSpPr>
            <p:cNvPr id="158" name="Shape 158"/>
            <p:cNvSpPr/>
            <p:nvPr/>
          </p:nvSpPr>
          <p:spPr>
            <a:xfrm>
              <a:off x="1880790" y="4915991"/>
              <a:ext cx="9182046" cy="217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10" y="10153"/>
                    <a:pt x="14" y="13967"/>
                  </a:cubicBezTo>
                  <a:cubicBezTo>
                    <a:pt x="14" y="21517"/>
                    <a:pt x="3526" y="21600"/>
                    <a:pt x="5084" y="21600"/>
                  </a:cubicBezTo>
                  <a:cubicBezTo>
                    <a:pt x="6660" y="21600"/>
                    <a:pt x="10555" y="21493"/>
                    <a:pt x="10555" y="13048"/>
                  </a:cubicBezTo>
                  <a:cubicBezTo>
                    <a:pt x="10570" y="8667"/>
                    <a:pt x="10563" y="4413"/>
                    <a:pt x="10578" y="32"/>
                  </a:cubicBezTo>
                  <a:lnTo>
                    <a:pt x="11305" y="58"/>
                  </a:lnTo>
                  <a:cubicBezTo>
                    <a:pt x="11307" y="4386"/>
                    <a:pt x="11309" y="8714"/>
                    <a:pt x="11311" y="13042"/>
                  </a:cubicBezTo>
                  <a:cubicBezTo>
                    <a:pt x="11311" y="21205"/>
                    <a:pt x="14434" y="21023"/>
                    <a:pt x="16495" y="21023"/>
                  </a:cubicBezTo>
                  <a:cubicBezTo>
                    <a:pt x="18389" y="21023"/>
                    <a:pt x="21600" y="19997"/>
                    <a:pt x="21600" y="12785"/>
                  </a:cubicBezTo>
                  <a:cubicBezTo>
                    <a:pt x="21597" y="8841"/>
                    <a:pt x="21595" y="4644"/>
                    <a:pt x="21592" y="700"/>
                  </a:cubicBezTo>
                </a:path>
              </a:pathLst>
            </a:custGeom>
            <a:ln w="152400">
              <a:solidFill>
                <a:srgbClr val="DE2A22"/>
              </a:solidFill>
              <a:custDash>
                <a:ds d="2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11089" flipH="1">
              <a:off x="3637414" y="6747427"/>
              <a:ext cx="730630" cy="73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0585B"/>
            </a:solidFill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16177165" flipH="1">
              <a:off x="4123638" y="6411960"/>
              <a:ext cx="571259" cy="57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/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2261790" y="4915991"/>
              <a:ext cx="8420046" cy="179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10" y="7717"/>
                    <a:pt x="16" y="12342"/>
                  </a:cubicBezTo>
                  <a:cubicBezTo>
                    <a:pt x="16" y="21499"/>
                    <a:pt x="2868" y="21600"/>
                    <a:pt x="4567" y="21600"/>
                  </a:cubicBezTo>
                  <a:cubicBezTo>
                    <a:pt x="6285" y="21600"/>
                    <a:pt x="9556" y="21470"/>
                    <a:pt x="9556" y="11228"/>
                  </a:cubicBezTo>
                  <a:cubicBezTo>
                    <a:pt x="9572" y="5915"/>
                    <a:pt x="9564" y="5352"/>
                    <a:pt x="9580" y="39"/>
                  </a:cubicBezTo>
                  <a:lnTo>
                    <a:pt x="12328" y="70"/>
                  </a:lnTo>
                  <a:cubicBezTo>
                    <a:pt x="12330" y="5320"/>
                    <a:pt x="12333" y="5971"/>
                    <a:pt x="12335" y="11221"/>
                  </a:cubicBezTo>
                  <a:cubicBezTo>
                    <a:pt x="12335" y="21121"/>
                    <a:pt x="14763" y="20900"/>
                    <a:pt x="17011" y="20900"/>
                  </a:cubicBezTo>
                  <a:cubicBezTo>
                    <a:pt x="19076" y="20900"/>
                    <a:pt x="21600" y="19656"/>
                    <a:pt x="21600" y="10909"/>
                  </a:cubicBezTo>
                  <a:cubicBezTo>
                    <a:pt x="21597" y="6125"/>
                    <a:pt x="21594" y="5632"/>
                    <a:pt x="21591" y="849"/>
                  </a:cubicBezTo>
                </a:path>
              </a:pathLst>
            </a:custGeom>
            <a:ln w="38100" cap="rnd">
              <a:solidFill/>
              <a:custDash>
                <a:ds d="100000" sp="200000"/>
              </a:custDash>
              <a:miter lim="400000"/>
            </a:ln>
          </p:spPr>
          <p:txBody>
            <a:bodyPr lIns="50800" tIns="50800" rIns="50800" bIns="50800" anchor="ctr"/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9605856" y="3346400"/>
              <a:ext cx="1806223" cy="1806223"/>
            </a:xfrm>
            <a:prstGeom prst="rect">
              <a:avLst/>
            </a:prstGeom>
            <a:solidFill>
              <a:srgbClr val="4BC3E5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ctr">
                <a:defRPr sz="5000">
                  <a:solidFill>
                    <a:srgbClr val="102B3E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000">
                  <a:solidFill>
                    <a:srgbClr val="102B3E"/>
                  </a:solidFill>
                </a:rPr>
                <a:t>C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592721" y="3346400"/>
              <a:ext cx="1806223" cy="1806223"/>
            </a:xfrm>
            <a:prstGeom prst="rect">
              <a:avLst/>
            </a:prstGeom>
            <a:solidFill>
              <a:srgbClr val="4BC3E5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ctr">
                <a:defRPr sz="5000">
                  <a:solidFill>
                    <a:srgbClr val="102B3E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000">
                  <a:solidFill>
                    <a:srgbClr val="102B3E"/>
                  </a:solidFill>
                </a:rPr>
                <a:t>A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5599288" y="3346400"/>
              <a:ext cx="1806224" cy="1806223"/>
            </a:xfrm>
            <a:prstGeom prst="rect">
              <a:avLst/>
            </a:prstGeom>
            <a:solidFill>
              <a:srgbClr val="4BC3E5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ctr">
                <a:defRPr sz="5000">
                  <a:solidFill>
                    <a:srgbClr val="102B3E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000">
                  <a:solidFill>
                    <a:srgbClr val="102B3E"/>
                  </a:solidFill>
                </a:rPr>
                <a:t>B</a:t>
              </a:r>
            </a:p>
          </p:txBody>
        </p:sp>
        <p:sp>
          <p:nvSpPr>
            <p:cNvPr id="167" name="Shape 167"/>
            <p:cNvSpPr/>
            <p:nvPr/>
          </p:nvSpPr>
          <p:spPr>
            <a:xfrm rot="5411089" flipH="1">
              <a:off x="8209413" y="6671227"/>
              <a:ext cx="730630" cy="73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0585B"/>
            </a:solidFill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16177165" flipH="1">
              <a:off x="8759138" y="6361160"/>
              <a:ext cx="571259" cy="57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/>
            <a:ln w="12700">
              <a:miter lim="400000"/>
            </a:ln>
            <a:effectLst>
              <a:outerShdw blurRad="50800" dist="25400" dir="5400000" rotWithShape="0">
                <a:srgbClr val="000000">
                  <a:alpha val="37592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lnSpc>
                  <a:spcPct val="120000"/>
                </a:lnSpc>
                <a:spcBef>
                  <a:spcPts val="1800"/>
                </a:spcBef>
                <a:defRPr sz="1800" i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712291" y="5403651"/>
              <a:ext cx="11580218" cy="1"/>
            </a:xfrm>
            <a:prstGeom prst="line">
              <a:avLst/>
            </a:prstGeom>
            <a:ln w="25400">
              <a:solidFill/>
              <a:miter lim="400000"/>
            </a:ln>
          </p:spPr>
          <p:txBody>
            <a:bodyPr lIns="50800" tIns="50800" rIns="50800" bIns="50800" anchor="ctr"/>
            <a:lstStyle/>
            <a:p>
              <a:pPr lvl="0" algn="ctr" defTabSz="58420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16200000">
              <a:off x="34506" y="6301992"/>
              <a:ext cx="2115388" cy="787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defRPr sz="45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4500"/>
                <a:t>network</a:t>
              </a:r>
            </a:p>
          </p:txBody>
        </p:sp>
        <p:sp>
          <p:nvSpPr>
            <p:cNvPr id="171" name="Shape 171"/>
            <p:cNvSpPr/>
            <p:nvPr/>
          </p:nvSpPr>
          <p:spPr>
            <a:xfrm rot="16200000">
              <a:off x="352068" y="3855811"/>
              <a:ext cx="1480264" cy="787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 defTabSz="584200">
                <a:defRPr sz="45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4500" dirty="0"/>
                <a:t>hosts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102B3E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afe">
  <a:themeElements>
    <a:clrScheme name="Typesafe">
      <a:dk1>
        <a:srgbClr val="102B3E"/>
      </a:dk1>
      <a:lt1>
        <a:srgbClr val="B6C8D3"/>
      </a:lt1>
      <a:dk2>
        <a:srgbClr val="245A6F"/>
      </a:dk2>
      <a:lt2>
        <a:srgbClr val="EDF0F4"/>
      </a:lt2>
      <a:accent1>
        <a:srgbClr val="FFFFFF"/>
      </a:accent1>
      <a:accent2>
        <a:srgbClr val="4BC3E5"/>
      </a:accent2>
      <a:accent3>
        <a:srgbClr val="E94F55"/>
      </a:accent3>
      <a:accent4>
        <a:srgbClr val="82CC2F"/>
      </a:accent4>
      <a:accent5>
        <a:srgbClr val="D41D1B"/>
      </a:accent5>
      <a:accent6>
        <a:srgbClr val="788A97"/>
      </a:accent6>
      <a:hlink>
        <a:srgbClr val="249AC2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Custom 5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4BC3E5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8002</TotalTime>
  <Words>920</Words>
  <Application>Microsoft Macintosh PowerPoint</Application>
  <PresentationFormat>Custom</PresentationFormat>
  <Paragraphs>223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Default</vt:lpstr>
      <vt:lpstr>Typesafe</vt:lpstr>
      <vt:lpstr>1_White</vt:lpstr>
      <vt:lpstr>PowerPoint Presentation</vt:lpstr>
      <vt:lpstr>Outline</vt:lpstr>
      <vt:lpstr>Reactive Streams 1.0.0</vt:lpstr>
      <vt:lpstr>Participants</vt:lpstr>
      <vt:lpstr>Recipe for Success</vt:lpstr>
      <vt:lpstr>Supply and Demand</vt:lpstr>
      <vt:lpstr>Dynamic Push–Pull</vt:lpstr>
      <vt:lpstr>Back-Pressure is Contagious</vt:lpstr>
      <vt:lpstr>Back-Pressure can be Propagated</vt:lpstr>
      <vt:lpstr>Reactive Streams</vt:lpstr>
      <vt:lpstr>Slick 3.0  The Reactive Database Layer</vt:lpstr>
      <vt:lpstr>Slick 3.0 </vt:lpstr>
      <vt:lpstr>Slick and Reactive Streams </vt:lpstr>
      <vt:lpstr>Akka Streams</vt:lpstr>
      <vt:lpstr>Declaring a Stream Topology</vt:lpstr>
      <vt:lpstr>Declaring a Stream Topology</vt:lpstr>
      <vt:lpstr>Declaring a Stream Topology</vt:lpstr>
      <vt:lpstr>Declaring a Stream Topology</vt:lpstr>
      <vt:lpstr>Declaring a Stream Topology</vt:lpstr>
      <vt:lpstr>Declaring a Stream Topology</vt:lpstr>
      <vt:lpstr>Declaring a Stream Topology</vt:lpstr>
      <vt:lpstr>API Design</vt:lpstr>
      <vt:lpstr>Materialization</vt:lpstr>
      <vt:lpstr>Akka Streams in Java 8 / Scala</vt:lpstr>
      <vt:lpstr>Akka HTTP</vt:lpstr>
      <vt:lpstr>Why do we add an HTTP module?</vt:lpstr>
      <vt:lpstr>Akka HTTP—The Origins: Spray.IO</vt:lpstr>
      <vt:lpstr>Spray.IO Features</vt:lpstr>
      <vt:lpstr>Spray.IO Weaknesses</vt:lpstr>
      <vt:lpstr>Proxying Large Responses</vt:lpstr>
      <vt:lpstr>Akka HTTP is Spray 2.0</vt:lpstr>
      <vt:lpstr>HTTP Stream Topology</vt:lpstr>
      <vt:lpstr>Stream Pipelines</vt:lpstr>
      <vt:lpstr>Bringing it all together</vt:lpstr>
      <vt:lpstr>The Application Stack</vt:lpstr>
      <vt:lpstr>More interesting stuff…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Oliver White</cp:lastModifiedBy>
  <cp:revision>15</cp:revision>
  <dcterms:modified xsi:type="dcterms:W3CDTF">2015-09-10T11:34:18Z</dcterms:modified>
</cp:coreProperties>
</file>