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2"/>
  </p:handoutMasterIdLst>
  <p:sldIdLst>
    <p:sldId id="623" r:id="rId3"/>
    <p:sldId id="691" r:id="rId5"/>
    <p:sldId id="707" r:id="rId6"/>
    <p:sldId id="710" r:id="rId7"/>
    <p:sldId id="711" r:id="rId8"/>
    <p:sldId id="731" r:id="rId9"/>
    <p:sldId id="779" r:id="rId10"/>
    <p:sldId id="753" r:id="rId11"/>
    <p:sldId id="780" r:id="rId12"/>
    <p:sldId id="717" r:id="rId13"/>
    <p:sldId id="712" r:id="rId14"/>
    <p:sldId id="714" r:id="rId15"/>
    <p:sldId id="719" r:id="rId16"/>
    <p:sldId id="721" r:id="rId17"/>
    <p:sldId id="724" r:id="rId18"/>
    <p:sldId id="725" r:id="rId19"/>
    <p:sldId id="755" r:id="rId20"/>
    <p:sldId id="468" r:id="rId21"/>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A56A8"/>
    <a:srgbClr val="0066CC"/>
    <a:srgbClr val="FFCC99"/>
    <a:srgbClr val="BBDDFF"/>
    <a:srgbClr val="0099FF"/>
    <a:srgbClr val="0000FF"/>
    <a:srgbClr val="1D82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90" autoAdjust="0"/>
    <p:restoredTop sz="86511" autoAdjust="0"/>
  </p:normalViewPr>
  <p:slideViewPr>
    <p:cSldViewPr>
      <p:cViewPr varScale="1">
        <p:scale>
          <a:sx n="64" d="100"/>
          <a:sy n="64" d="100"/>
        </p:scale>
        <p:origin x="1044" y="72"/>
      </p:cViewPr>
      <p:guideLst>
        <p:guide orient="horz" pos="2160"/>
        <p:guide pos="2957"/>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1350" y="-84"/>
      </p:cViewPr>
      <p:guideLst>
        <p:guide orient="horz" pos="2880"/>
        <p:guide pos="221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D57E1EA-53FA-4922-A92B-BA4582E8BD35}" type="datetimeFigureOut">
              <a:rPr lang="zh-CN" altLang="en-US"/>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lstStyle>
            <a:lvl1pPr algn="r">
              <a:defRPr sz="1200"/>
            </a:lvl1pPr>
          </a:lstStyle>
          <a:p>
            <a:pPr>
              <a:defRPr/>
            </a:pPr>
            <a:fld id="{96571FA6-487B-489C-A485-D698AB471E75}"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eaLnBrk="1" hangingPunct="1">
              <a:defRPr sz="1200"/>
            </a:lvl1pPr>
          </a:lstStyle>
          <a:p>
            <a:pPr>
              <a:defRPr/>
            </a:pPr>
            <a:endParaRPr lang="en-US" altLang="zh-CN"/>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eaLnBrk="1" hangingPunct="1">
              <a:defRPr sz="1200"/>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eaLnBrk="1" hangingPunct="1">
              <a:defRPr sz="1200"/>
            </a:lvl1pPr>
          </a:lstStyle>
          <a:p>
            <a:pPr>
              <a:defRPr/>
            </a:pPr>
            <a:endParaRPr lang="en-US" altLang="zh-CN"/>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lvl1pPr algn="r" eaLnBrk="1" hangingPunct="1">
              <a:defRPr sz="1200"/>
            </a:lvl1pPr>
          </a:lstStyle>
          <a:p>
            <a:pPr>
              <a:defRPr/>
            </a:pPr>
            <a:fld id="{3DDF64F5-7C85-48AA-9CD4-C0923C5195E5}"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12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latin typeface="Calibri" panose="020F0502020204030204" pitchFamily="34" charset="0"/>
              <a:ea typeface="宋体" panose="02010600030101010101" pitchFamily="2" charset="-122"/>
            </a:endParaRPr>
          </a:p>
        </p:txBody>
      </p:sp>
      <p:sp>
        <p:nvSpPr>
          <p:cNvPr id="112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fld id="{625B2EFB-5CD5-CE4E-ABBA-FBAB56FFF6E3}" type="slidenum">
              <a:rPr lang="zh-CN" altLang="en-US"/>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olidFill>
                <a:srgbClr val="FF0000"/>
              </a:solidFill>
            </a:endParaRPr>
          </a:p>
          <a:p>
            <a:pPr latinLnBrk="1">
              <a:lnSpc>
                <a:spcPct val="150000"/>
              </a:lnSpc>
              <a:defRPr/>
            </a:pPr>
            <a:endParaRPr lang="zh-CN" altLang="en-US" dirty="0">
              <a:solidFill>
                <a:srgbClr val="FF0000"/>
              </a:solidFill>
            </a:endParaRPr>
          </a:p>
          <a:p>
            <a:pPr latinLnBrk="1">
              <a:lnSpc>
                <a:spcPct val="150000"/>
              </a:lnSpc>
              <a:defRPr/>
            </a:pPr>
            <a:endParaRPr lang="zh-CN" altLang="en-US" dirty="0">
              <a:solidFill>
                <a:srgbClr val="FF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defRPr/>
            </a:pP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3DDF64F5-7C85-48AA-9CD4-C0923C5195E5}" type="slidenum">
              <a:rPr lang="en-US" altLang="zh-CN" smtClean="0"/>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olidFill>
                <a:schemeClr val="tx1"/>
              </a:solidFill>
              <a:latin typeface="微软雅黑" panose="020B0503020204020204" pitchFamily="34" charset="-122"/>
              <a:ea typeface="微软雅黑" panose="020B0503020204020204" pitchFamily="34" charset="-122"/>
            </a:endParaRPr>
          </a:p>
          <a:p>
            <a:endParaRPr lang="zh-CN" altLang="en-US" dirty="0"/>
          </a:p>
          <a:p>
            <a:endParaRPr lang="zh-CN" altLang="en-US" dirty="0"/>
          </a:p>
          <a:p>
            <a:endParaRPr lang="zh-CN" altLang="en-US" dirty="0"/>
          </a:p>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zh-CN" b="1" dirty="0"/>
              <a:t>企业错误操作：</a:t>
            </a:r>
            <a:r>
              <a:rPr lang="zh-CN" altLang="zh-CN" dirty="0"/>
              <a:t>部分出口企业取得缴款书后先将缴款书在采集系统中进行上传，再到主管退税机关申请缴款书电子信息查询，查询后国家税务总局会下发缴款书“已申请抵扣，不能退税”的信息，出口退税审核系统对该信息进行强制监控，导致主管退税机关无法受理并办理退税。</a:t>
            </a:r>
            <a:endParaRPr lang="zh-CN"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latinLnBrk="1">
              <a:lnSpc>
                <a:spcPct val="150000"/>
              </a:lnSpc>
              <a:defRPr/>
            </a:pPr>
            <a:endParaRPr lang="en-US" altLang="zh-CN" dirty="0">
              <a:solidFill>
                <a:srgbClr val="FF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0" y="0"/>
            <a:ext cx="9144000" cy="6858000"/>
          </a:xfrm>
          <a:prstGeom prst="rect">
            <a:avLst/>
          </a:prstGeom>
          <a:solidFill>
            <a:srgbClr val="1A56A8"/>
          </a:solidFill>
          <a:ln w="9525">
            <a:solidFill>
              <a:schemeClr val="tx1"/>
            </a:solidFill>
            <a:miter lim="800000"/>
          </a:ln>
          <a:effec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a:p>
        </p:txBody>
      </p:sp>
      <p:pic>
        <p:nvPicPr>
          <p:cNvPr id="5" name="Picture 5" descr="E:\2011\建党90年\未标题-4.png"/>
          <p:cNvPicPr>
            <a:picLocks noChangeAspect="1" noChangeArrowheads="1"/>
          </p:cNvPicPr>
          <p:nvPr userDrawn="1"/>
        </p:nvPicPr>
        <p:blipFill>
          <a:blip r:embed="rId2">
            <a:extLst>
              <a:ext uri="{28A0092B-C50C-407E-A947-70E740481C1C}">
                <a14:useLocalDpi xmlns:a14="http://schemas.microsoft.com/office/drawing/2010/main" val="0"/>
              </a:ext>
            </a:extLst>
          </a:blip>
          <a:srcRect t="63499"/>
          <a:stretch>
            <a:fillRect/>
          </a:stretch>
        </p:blipFill>
        <p:spPr bwMode="auto">
          <a:xfrm>
            <a:off x="0" y="4772025"/>
            <a:ext cx="914400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bannnerLOGO红"/>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 y="533400"/>
            <a:ext cx="8318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293" name="Rectangle 2"/>
          <p:cNvSpPr>
            <a:spLocks noGrp="1" noChangeArrowheads="1"/>
          </p:cNvSpPr>
          <p:nvPr>
            <p:ph type="ctrTitle" hasCustomPrompt="1"/>
          </p:nvPr>
        </p:nvSpPr>
        <p:spPr>
          <a:xfrm>
            <a:off x="685800" y="1981200"/>
            <a:ext cx="7772400" cy="1470025"/>
          </a:xfrm>
          <a:prstGeom prst="rect">
            <a:avLst/>
          </a:prstGeom>
        </p:spPr>
        <p:txBody>
          <a:bodyPr/>
          <a:lstStyle>
            <a:lvl1pPr algn="ctr">
              <a:defRPr sz="4800">
                <a:latin typeface="微软雅黑" panose="020B0503020204020204" pitchFamily="34" charset="-122"/>
                <a:ea typeface="微软雅黑" panose="020B0503020204020204" pitchFamily="34" charset="-122"/>
              </a:defRPr>
            </a:lvl1pPr>
          </a:lstStyle>
          <a:p>
            <a:pPr lvl="0"/>
            <a:r>
              <a:rPr lang="zh-CN" altLang="en-US" noProof="0" dirty="0" smtClean="0"/>
              <a:t>增值税发票管理系统</a:t>
            </a:r>
            <a:br>
              <a:rPr lang="en-US" altLang="zh-CN" noProof="0" dirty="0" smtClean="0"/>
            </a:br>
            <a:r>
              <a:rPr lang="en-US" altLang="zh-CN" noProof="0" dirty="0" smtClean="0"/>
              <a:t>V2.0</a:t>
            </a:r>
            <a:endParaRPr lang="zh-CN" altLang="en-US" noProof="0" dirty="0"/>
          </a:p>
        </p:txBody>
      </p:sp>
      <p:sp>
        <p:nvSpPr>
          <p:cNvPr id="140294" name="Rectangle 3"/>
          <p:cNvSpPr>
            <a:spLocks noGrp="1" noChangeArrowheads="1"/>
          </p:cNvSpPr>
          <p:nvPr>
            <p:ph type="subTitle" idx="1" hasCustomPrompt="1"/>
          </p:nvPr>
        </p:nvSpPr>
        <p:spPr>
          <a:xfrm>
            <a:off x="1371600" y="4495800"/>
            <a:ext cx="6400800" cy="1066800"/>
          </a:xfrm>
          <a:prstGeom prst="rect">
            <a:avLst/>
          </a:prstGeom>
        </p:spPr>
        <p:txBody>
          <a:bodyPr/>
          <a:lstStyle>
            <a:lvl1pPr marL="0" indent="0" algn="ctr">
              <a:buFontTx/>
              <a:buNone/>
              <a:defRPr sz="2800" baseline="0">
                <a:solidFill>
                  <a:schemeClr val="bg1"/>
                </a:solidFill>
              </a:defRPr>
            </a:lvl1pPr>
          </a:lstStyle>
          <a:p>
            <a:pPr lvl="0"/>
            <a:r>
              <a:rPr lang="zh-CN" altLang="en-US" noProof="0" dirty="0" smtClean="0"/>
              <a:t>货物和劳务税司  刘宏</a:t>
            </a:r>
            <a:endParaRPr lang="en-US" altLang="zh-CN" noProof="0" dirty="0" smtClean="0"/>
          </a:p>
          <a:p>
            <a:pPr lvl="0"/>
            <a:r>
              <a:rPr lang="en-US" altLang="zh-CN" noProof="0" dirty="0" smtClean="0"/>
              <a:t>2019.5</a:t>
            </a:r>
            <a:endParaRPr lang="zh-CN" altLang="en-US" noProof="0"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772400" cy="76041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457200" y="1204913"/>
            <a:ext cx="8229600" cy="5110162"/>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75E3F2EE-8904-49F1-8224-28A0F6824F36}"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0"/>
            <a:ext cx="2171700" cy="631507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0" y="0"/>
            <a:ext cx="6362700" cy="6315075"/>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F00F222D-0431-46F5-901D-D2372BB28610}"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772400" cy="76041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457200" y="1204913"/>
            <a:ext cx="8229600" cy="5110162"/>
          </a:xfrm>
          <a:prstGeom prst="rect">
            <a:avLst/>
          </a:prstGeom>
        </p:spPr>
        <p:txBody>
          <a:bodyPr/>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E05B29C2-1E5D-4972-8FB9-4E855D5E741A}"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57A11209-8C27-44C0-AF80-5B5E18E2235C}"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772400" cy="76041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457200" y="1204913"/>
            <a:ext cx="4038600" cy="5110162"/>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4648200" y="1204913"/>
            <a:ext cx="4038600" cy="5110162"/>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918703EF-C0F9-486F-8EEC-1FFE2A040562}"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630238" y="2505075"/>
            <a:ext cx="386873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4629150" y="2505075"/>
            <a:ext cx="38877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8"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45831274-38D5-4EBD-B8E4-AADE15CAB868}"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772400" cy="760413"/>
          </a:xfrm>
          <a:prstGeom prst="rect">
            <a:avLst/>
          </a:prstGeom>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4"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5ED74C5D-4E4E-4A5D-B43B-FAC15D14AF7E}"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3"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7461D248-7B9B-4D20-911F-417D3A66CEA8}"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B3953AF5-253F-4C4E-8577-DE5462969D0D}"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6"/>
          <p:cNvSpPr>
            <a:spLocks noGrp="1" noChangeArrowheads="1"/>
          </p:cNvSpPr>
          <p:nvPr>
            <p:ph type="sldNum" sz="quarter" idx="11"/>
          </p:nvPr>
        </p:nvSpPr>
        <p:spPr>
          <a:xfrm>
            <a:off x="6553200" y="6245225"/>
            <a:ext cx="2362200" cy="476250"/>
          </a:xfrm>
        </p:spPr>
        <p:txBody>
          <a:bodyPr/>
          <a:lstStyle>
            <a:lvl1pPr>
              <a:defRPr/>
            </a:lvl1pPr>
          </a:lstStyle>
          <a:p>
            <a:pPr>
              <a:defRPr/>
            </a:pPr>
            <a:endParaRPr lang="en-US" altLang="zh-CN"/>
          </a:p>
          <a:p>
            <a:pPr>
              <a:defRPr/>
            </a:pPr>
            <a:r>
              <a:rPr lang="en-US" altLang="zh-CN"/>
              <a:t>                                </a:t>
            </a:r>
            <a:fld id="{CD47693A-B04C-417E-8C12-C2451AD56448}" type="slidenum">
              <a:rPr lang="en-US" altLang="zh-CN" smtClean="0">
                <a:solidFill>
                  <a:schemeClr val="bg1"/>
                </a:solidFill>
              </a:rPr>
            </a:fld>
            <a:endParaRPr lang="en-US" altLang="zh-CN">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矩形 12"/>
          <p:cNvSpPr>
            <a:spLocks noChangeArrowheads="1"/>
          </p:cNvSpPr>
          <p:nvPr/>
        </p:nvSpPr>
        <p:spPr bwMode="auto">
          <a:xfrm>
            <a:off x="0" y="0"/>
            <a:ext cx="9144000" cy="760413"/>
          </a:xfrm>
          <a:prstGeom prst="rect">
            <a:avLst/>
          </a:prstGeom>
          <a:solidFill>
            <a:srgbClr val="1A56A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buFont typeface="Arial" panose="020B0604020202020204" pitchFamily="34" charset="0"/>
              <a:buNone/>
              <a:defRPr/>
            </a:pPr>
            <a:endParaRPr lang="zh-CN" altLang="en-US">
              <a:solidFill>
                <a:srgbClr val="FFFFFF"/>
              </a:solidFill>
              <a:latin typeface="Calibri" panose="020F0502020204030204" pitchFamily="34" charset="0"/>
            </a:endParaRPr>
          </a:p>
        </p:txBody>
      </p:sp>
      <p:sp>
        <p:nvSpPr>
          <p:cNvPr id="2" name="矩形 6"/>
          <p:cNvSpPr>
            <a:spLocks noChangeArrowheads="1"/>
          </p:cNvSpPr>
          <p:nvPr userDrawn="1"/>
        </p:nvSpPr>
        <p:spPr bwMode="auto">
          <a:xfrm>
            <a:off x="5410200" y="6554788"/>
            <a:ext cx="3732213" cy="303212"/>
          </a:xfrm>
          <a:prstGeom prst="rect">
            <a:avLst/>
          </a:prstGeom>
          <a:solidFill>
            <a:srgbClr val="A6A6A6"/>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sz="1600" b="1" dirty="0">
              <a:solidFill>
                <a:srgbClr val="1A56A8"/>
              </a:solidFill>
              <a:latin typeface="微软雅黑" panose="020B0503020204020204" pitchFamily="34" charset="-122"/>
              <a:ea typeface="微软雅黑" panose="020B0503020204020204" pitchFamily="34" charset="-122"/>
            </a:endParaRPr>
          </a:p>
        </p:txBody>
      </p:sp>
      <p:sp>
        <p:nvSpPr>
          <p:cNvPr id="1028" name="矩形 7"/>
          <p:cNvSpPr>
            <a:spLocks noChangeArrowheads="1"/>
          </p:cNvSpPr>
          <p:nvPr/>
        </p:nvSpPr>
        <p:spPr bwMode="auto">
          <a:xfrm>
            <a:off x="0" y="6556375"/>
            <a:ext cx="5473700" cy="301625"/>
          </a:xfrm>
          <a:prstGeom prst="rect">
            <a:avLst/>
          </a:prstGeom>
          <a:solidFill>
            <a:srgbClr val="1A56A8"/>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buFont typeface="Arial" panose="020B0604020202020204" pitchFamily="34" charset="0"/>
              <a:buNone/>
              <a:defRPr/>
            </a:pPr>
            <a:endParaRPr lang="zh-CN" altLang="en-US">
              <a:solidFill>
                <a:srgbClr val="FFFFFF"/>
              </a:solidFill>
              <a:latin typeface="Calibri" panose="020F0502020204030204" pitchFamily="34" charset="0"/>
            </a:endParaRPr>
          </a:p>
        </p:txBody>
      </p:sp>
      <p:pic>
        <p:nvPicPr>
          <p:cNvPr id="1029" name="Picture 14" descr="bannnerLOGO红"/>
          <p:cNvPicPr>
            <a:picLocks noChangeAspect="1" noChangeArrowheads="1"/>
          </p:cNvPicPr>
          <p:nvPr userDrawn="1"/>
        </p:nvPicPr>
        <p:blipFill>
          <a:blip r:embed="rId1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8355013" y="76200"/>
            <a:ext cx="7127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标题占位符 2"/>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31" name="文本占位符 3"/>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zh-CN" altLang="en-US" smtClean="0"/>
          </a:p>
        </p:txBody>
      </p:sp>
      <p:sp>
        <p:nvSpPr>
          <p:cNvPr id="5" name="日期占位符 4"/>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61ADDD1-3135-4273-A192-1F618184762E}" type="datetimeFigureOut">
              <a:rPr lang="zh-CN" altLang="en-US"/>
            </a:fld>
            <a:endParaRPr lang="zh-CN" altLang="en-US"/>
          </a:p>
        </p:txBody>
      </p:sp>
      <p:sp>
        <p:nvSpPr>
          <p:cNvPr id="6" name="页脚占位符 5"/>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7" name="灯片编号占位符 6"/>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F1ECA11-A2D5-49AE-9456-151A66E97DDE}"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kern="1200">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黑体" panose="02010609060101010101" pitchFamily="49" charset="-122"/>
          <a:ea typeface="黑体" panose="02010609060101010101" pitchFamily="49" charset="-122"/>
        </a:defRPr>
      </a:lvl2pPr>
      <a:lvl3pPr algn="l" rtl="0" eaLnBrk="0" fontAlgn="base" hangingPunct="0">
        <a:spcBef>
          <a:spcPct val="0"/>
        </a:spcBef>
        <a:spcAft>
          <a:spcPct val="0"/>
        </a:spcAft>
        <a:defRPr sz="2800" b="1">
          <a:solidFill>
            <a:schemeClr val="bg1"/>
          </a:solidFill>
          <a:latin typeface="黑体" panose="02010609060101010101" pitchFamily="49" charset="-122"/>
          <a:ea typeface="黑体" panose="02010609060101010101" pitchFamily="49" charset="-122"/>
        </a:defRPr>
      </a:lvl3pPr>
      <a:lvl4pPr algn="l" rtl="0" eaLnBrk="0" fontAlgn="base" hangingPunct="0">
        <a:spcBef>
          <a:spcPct val="0"/>
        </a:spcBef>
        <a:spcAft>
          <a:spcPct val="0"/>
        </a:spcAft>
        <a:defRPr sz="2800" b="1">
          <a:solidFill>
            <a:schemeClr val="bg1"/>
          </a:solidFill>
          <a:latin typeface="黑体" panose="02010609060101010101" pitchFamily="49" charset="-122"/>
          <a:ea typeface="黑体" panose="02010609060101010101" pitchFamily="49" charset="-122"/>
        </a:defRPr>
      </a:lvl4pPr>
      <a:lvl5pPr algn="l" rtl="0" eaLnBrk="0" fontAlgn="base" hangingPunct="0">
        <a:spcBef>
          <a:spcPct val="0"/>
        </a:spcBef>
        <a:spcAft>
          <a:spcPct val="0"/>
        </a:spcAft>
        <a:defRPr sz="2800" b="1">
          <a:solidFill>
            <a:schemeClr val="bg1"/>
          </a:solidFill>
          <a:latin typeface="黑体" panose="02010609060101010101" pitchFamily="49" charset="-122"/>
          <a:ea typeface="黑体" panose="02010609060101010101" pitchFamily="49" charset="-122"/>
        </a:defRPr>
      </a:lvl5pPr>
      <a:lvl6pPr marL="457200" algn="l" rtl="0" fontAlgn="base">
        <a:spcBef>
          <a:spcPct val="0"/>
        </a:spcBef>
        <a:spcAft>
          <a:spcPct val="0"/>
        </a:spcAft>
        <a:defRPr sz="2800" b="1">
          <a:solidFill>
            <a:schemeClr val="bg1"/>
          </a:solidFill>
          <a:latin typeface="黑体" panose="02010609060101010101" pitchFamily="49" charset="-122"/>
          <a:ea typeface="黑体" panose="02010609060101010101" pitchFamily="49" charset="-122"/>
        </a:defRPr>
      </a:lvl6pPr>
      <a:lvl7pPr marL="914400" algn="l" rtl="0" fontAlgn="base">
        <a:spcBef>
          <a:spcPct val="0"/>
        </a:spcBef>
        <a:spcAft>
          <a:spcPct val="0"/>
        </a:spcAft>
        <a:defRPr sz="2800" b="1">
          <a:solidFill>
            <a:schemeClr val="bg1"/>
          </a:solidFill>
          <a:latin typeface="黑体" panose="02010609060101010101" pitchFamily="49" charset="-122"/>
          <a:ea typeface="黑体" panose="02010609060101010101" pitchFamily="49" charset="-122"/>
        </a:defRPr>
      </a:lvl7pPr>
      <a:lvl8pPr marL="1371600" algn="l" rtl="0" fontAlgn="base">
        <a:spcBef>
          <a:spcPct val="0"/>
        </a:spcBef>
        <a:spcAft>
          <a:spcPct val="0"/>
        </a:spcAft>
        <a:defRPr sz="2800" b="1">
          <a:solidFill>
            <a:schemeClr val="bg1"/>
          </a:solidFill>
          <a:latin typeface="黑体" panose="02010609060101010101" pitchFamily="49" charset="-122"/>
          <a:ea typeface="黑体" panose="02010609060101010101" pitchFamily="49" charset="-122"/>
        </a:defRPr>
      </a:lvl8pPr>
      <a:lvl9pPr marL="1828800" algn="l" rtl="0" fontAlgn="base">
        <a:spcBef>
          <a:spcPct val="0"/>
        </a:spcBef>
        <a:spcAft>
          <a:spcPct val="0"/>
        </a:spcAft>
        <a:defRPr sz="2800" b="1">
          <a:solidFill>
            <a:schemeClr val="bg1"/>
          </a:solidFill>
          <a:latin typeface="黑体" panose="02010609060101010101" pitchFamily="49" charset="-122"/>
          <a:ea typeface="黑体" panose="02010609060101010101" pitchFamily="49"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hyperlink" Target="&#25991;&#26723;1.&#22238;&#36864;&#34917;&#20607;&#26426;&#21046;&#25805;&#20316;&#25991;&#26723;&#8212;&#8212;1.&#25269;&#25187;&#36716;&#36864;&#31246;.docx"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hyperlink" Target="&#25991;&#26723;2.&#22238;&#36864;&#34917;&#20607;&#26426;&#21046;&#25805;&#20316;&#25991;&#26723;&#8212;&#8212;2.&#36864;&#31246;&#36716;&#25269;&#25187;.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2.xml"/><Relationship Id="rId2" Type="http://schemas.openxmlformats.org/officeDocument/2006/relationships/hyperlink" Target="&#25991;&#26723;3.&#26080;&#36864;&#31246;&#21246;&#36873;&#27169;&#22359;&#30340;&#21407;&#22240;&#21450;&#22788;&#29702;&#26041;&#26696;.doc" TargetMode="External"/><Relationship Id="rId1"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hyperlink" Target="&#20195;&#21150;&#36864;&#31246;&#21246;&#36873;-&#26446;&#29856;.mp4" TargetMode="External"/><Relationship Id="rId1" Type="http://schemas.openxmlformats.org/officeDocument/2006/relationships/hyperlink" Target="&#36864;&#31246;&#21246;&#36873;-&#26446;&#29856;.mp4"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标题 1"/>
          <p:cNvSpPr txBox="1"/>
          <p:nvPr/>
        </p:nvSpPr>
        <p:spPr bwMode="auto">
          <a:xfrm>
            <a:off x="317" y="2060305"/>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cene3d>
              <a:camera prst="orthographicFront"/>
              <a:lightRig rig="threePt" dir="t"/>
            </a:scene3d>
          </a:bodyPr>
          <a:lstStyle>
            <a:lvl1pPr>
              <a:defRPr sz="32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a:defRPr sz="2800">
                <a:solidFill>
                  <a:schemeClr val="tx1"/>
                </a:solidFill>
                <a:latin typeface="Calibri" panose="020F0502020204030204" pitchFamily="34" charset="0"/>
                <a:ea typeface="宋体" panose="02010600030101010101" pitchFamily="2" charset="-122"/>
              </a:defRPr>
            </a:lvl2pPr>
            <a:lvl3pPr>
              <a:defRPr sz="2400">
                <a:solidFill>
                  <a:schemeClr val="tx1"/>
                </a:solidFill>
                <a:latin typeface="Calibri" panose="020F0502020204030204" pitchFamily="34" charset="0"/>
                <a:ea typeface="宋体" panose="02010600030101010101" pitchFamily="2" charset="-122"/>
              </a:defRPr>
            </a:lvl3pPr>
            <a:lvl4pPr>
              <a:defRPr sz="2000">
                <a:solidFill>
                  <a:schemeClr val="tx1"/>
                </a:solidFill>
                <a:latin typeface="Calibri" panose="020F0502020204030204" pitchFamily="34" charset="0"/>
                <a:ea typeface="宋体" panose="02010600030101010101" pitchFamily="2" charset="-122"/>
              </a:defRPr>
            </a:lvl4pPr>
            <a:lvl5pPr>
              <a:defRPr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algn="ctr" eaLnBrk="1" hangingPunct="1"/>
            <a:r>
              <a:rPr lang="zh-CN" sz="54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发票</a:t>
            </a:r>
            <a:r>
              <a:rPr lang="en-US" altLang="zh-CN" sz="54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2.0</a:t>
            </a:r>
            <a:endParaRPr lang="en-US" altLang="zh-CN" sz="54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ctr" eaLnBrk="1" hangingPunct="1"/>
            <a:r>
              <a:rPr lang="zh-CN" sz="54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rPr>
              <a:t>在进出口企业中的应用</a:t>
            </a:r>
            <a:endParaRPr lang="zh-CN" sz="54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3293745" y="4693285"/>
            <a:ext cx="4436745" cy="645160"/>
          </a:xfrm>
          <a:prstGeom prst="rect">
            <a:avLst/>
          </a:prstGeom>
          <a:noFill/>
        </p:spPr>
        <p:txBody>
          <a:bodyPr wrap="square" rtlCol="0">
            <a:spAutoFit/>
          </a:bodyPr>
          <a:lstStyle/>
          <a:p>
            <a:pPr algn="r"/>
            <a:r>
              <a:rPr lang="zh-CN" altLang="zh-CN">
                <a:ln w="10160">
                  <a:solidFill>
                    <a:schemeClr val="accent5"/>
                  </a:solidFill>
                  <a:prstDash val="solid"/>
                </a:ln>
                <a:solidFill>
                  <a:srgbClr val="FFFFFF"/>
                </a:solidFill>
                <a:effectLst>
                  <a:outerShdw blurRad="38100" dist="22860" dir="5400000" algn="tl" rotWithShape="0">
                    <a:srgbClr val="000000">
                      <a:alpha val="30000"/>
                    </a:srgbClr>
                  </a:outerShdw>
                </a:effectLst>
              </a:rPr>
              <a:t>国家税务总局北京市税务局    李璠</a:t>
            </a:r>
            <a:endParaRPr lang="zh-CN" altLang="zh-CN">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endParaRPr lang="en-US" altLang="zh-CN">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214630" y="794385"/>
            <a:ext cx="4396105" cy="829945"/>
          </a:xfrm>
          <a:prstGeom prst="rect">
            <a:avLst/>
          </a:prstGeom>
          <a:noFill/>
        </p:spPr>
        <p:txBody>
          <a:bodyPr wrap="square" rtlCol="0">
            <a:spAutoFit/>
          </a:bodyPr>
          <a:lstStyle/>
          <a:p>
            <a:endParaRPr lang="zh-CN" altLang="en-US" sz="2400" b="1"/>
          </a:p>
          <a:p>
            <a:r>
              <a:rPr lang="zh-CN" altLang="en-US" sz="2400" b="1"/>
              <a:t>    出口转内销证明开具情况：</a:t>
            </a:r>
            <a:endParaRPr lang="zh-CN" altLang="en-US" sz="2400" b="1"/>
          </a:p>
        </p:txBody>
      </p:sp>
      <p:sp>
        <p:nvSpPr>
          <p:cNvPr id="10" name="文本框 9"/>
          <p:cNvSpPr txBox="1"/>
          <p:nvPr/>
        </p:nvSpPr>
        <p:spPr>
          <a:xfrm>
            <a:off x="779145" y="5977255"/>
            <a:ext cx="3661410" cy="368300"/>
          </a:xfrm>
          <a:prstGeom prst="rect">
            <a:avLst/>
          </a:prstGeom>
          <a:noFill/>
        </p:spPr>
        <p:txBody>
          <a:bodyPr wrap="square" rtlCol="0">
            <a:spAutoFit/>
          </a:bodyPr>
          <a:lstStyle/>
          <a:p>
            <a:r>
              <a:rPr lang="en-US" altLang="zh-CN"/>
              <a:t>       </a:t>
            </a:r>
            <a:endParaRPr lang="zh-CN" altLang="en-US"/>
          </a:p>
        </p:txBody>
      </p:sp>
      <p:sp>
        <p:nvSpPr>
          <p:cNvPr id="6" name="文本框 5"/>
          <p:cNvSpPr txBox="1"/>
          <p:nvPr/>
        </p:nvSpPr>
        <p:spPr>
          <a:xfrm>
            <a:off x="712470" y="3229610"/>
            <a:ext cx="8009890" cy="398780"/>
          </a:xfrm>
          <a:prstGeom prst="rect">
            <a:avLst/>
          </a:prstGeom>
          <a:noFill/>
        </p:spPr>
        <p:txBody>
          <a:bodyPr wrap="square" rtlCol="0">
            <a:spAutoFit/>
          </a:bodyPr>
          <a:lstStyle/>
          <a:p>
            <a:r>
              <a:rPr lang="zh-CN" altLang="en-US" sz="2000">
                <a:solidFill>
                  <a:srgbClr val="0033CC"/>
                </a:solidFill>
              </a:rPr>
              <a:t>哪种情况可以申请开具《出口转内销证明》？</a:t>
            </a:r>
            <a:endParaRPr lang="zh-CN" altLang="en-US" sz="2000">
              <a:solidFill>
                <a:srgbClr val="0033CC"/>
              </a:solidFill>
            </a:endParaRPr>
          </a:p>
        </p:txBody>
      </p:sp>
      <p:sp>
        <p:nvSpPr>
          <p:cNvPr id="2" name="文本框 1"/>
          <p:cNvSpPr txBox="1"/>
          <p:nvPr/>
        </p:nvSpPr>
        <p:spPr>
          <a:xfrm>
            <a:off x="621665" y="1787525"/>
            <a:ext cx="8293735" cy="1476375"/>
          </a:xfrm>
          <a:prstGeom prst="rect">
            <a:avLst/>
          </a:prstGeom>
          <a:noFill/>
        </p:spPr>
        <p:txBody>
          <a:bodyPr wrap="square" rtlCol="0">
            <a:spAutoFit/>
          </a:bodyPr>
          <a:lstStyle/>
          <a:p>
            <a:pPr latinLnBrk="1">
              <a:lnSpc>
                <a:spcPct val="100000"/>
              </a:lnSpc>
              <a:defRPr/>
            </a:pPr>
            <a:r>
              <a:rPr lang="zh-CN" altLang="en-US">
                <a:sym typeface="+mn-ea"/>
              </a:rPr>
              <a:t>24号公告：</a:t>
            </a:r>
            <a:endParaRPr lang="zh-CN" altLang="en-US">
              <a:sym typeface="+mn-ea"/>
            </a:endParaRPr>
          </a:p>
          <a:p>
            <a:pPr latinLnBrk="1">
              <a:lnSpc>
                <a:spcPct val="100000"/>
              </a:lnSpc>
              <a:defRPr/>
            </a:pPr>
            <a:r>
              <a:rPr lang="zh-CN" altLang="en-US">
                <a:sym typeface="+mn-ea"/>
              </a:rPr>
              <a:t>       外贸企业发生原记入出口库存账的出口货物转内销或视同内销货物征税的，以及已申报退（免）税的出口货物发生退运并转内销的，外贸企业应于发生内销或视同内销货物的当月向主管税务机关申请开具出口货物转内销证明。</a:t>
            </a:r>
            <a:endParaRPr lang="zh-CN" altLang="en-US" spc="300" dirty="0">
              <a:solidFill>
                <a:schemeClr val="tx1">
                  <a:lumMod val="85000"/>
                </a:schemeClr>
              </a:solidFill>
              <a:effectLst>
                <a:outerShdw blurRad="38100" dist="38100" dir="2700000" sx="1000" sy="1000" algn="tl">
                  <a:srgbClr val="000000">
                    <a:alpha val="87000"/>
                  </a:srgbClr>
                </a:outerShdw>
              </a:effectLst>
              <a:latin typeface="+mn-ea"/>
              <a:sym typeface="+mn-ea"/>
            </a:endParaRPr>
          </a:p>
          <a:p>
            <a:endParaRPr lang="zh-CN" altLang="en-US"/>
          </a:p>
        </p:txBody>
      </p:sp>
      <p:sp>
        <p:nvSpPr>
          <p:cNvPr id="12" name="文本框 11"/>
          <p:cNvSpPr txBox="1"/>
          <p:nvPr/>
        </p:nvSpPr>
        <p:spPr>
          <a:xfrm>
            <a:off x="779145" y="5173980"/>
            <a:ext cx="7699375" cy="922020"/>
          </a:xfrm>
          <a:prstGeom prst="rect">
            <a:avLst/>
          </a:prstGeom>
          <a:noFill/>
        </p:spPr>
        <p:txBody>
          <a:bodyPr wrap="square" rtlCol="0">
            <a:spAutoFit/>
          </a:bodyPr>
          <a:lstStyle/>
          <a:p>
            <a:r>
              <a:rPr lang="zh-CN" altLang="en-US" sz="1800"/>
              <a:t>上线后：</a:t>
            </a:r>
            <a:endParaRPr lang="zh-CN" altLang="en-US" sz="1800"/>
          </a:p>
          <a:p>
            <a:r>
              <a:rPr lang="zh-CN" altLang="en-US" sz="1800"/>
              <a:t>       首先确认是否已经申报了退税，如果没有申报退税直接走回退补偿机制，如果已经报了退税了，再开具证明。</a:t>
            </a:r>
            <a:endParaRPr lang="zh-CN" altLang="en-US" sz="1800"/>
          </a:p>
        </p:txBody>
      </p:sp>
      <p:sp>
        <p:nvSpPr>
          <p:cNvPr id="8" name="文本框 7"/>
          <p:cNvSpPr txBox="1"/>
          <p:nvPr/>
        </p:nvSpPr>
        <p:spPr>
          <a:xfrm>
            <a:off x="712470" y="3734435"/>
            <a:ext cx="7898130" cy="1198880"/>
          </a:xfrm>
          <a:prstGeom prst="rect">
            <a:avLst/>
          </a:prstGeom>
          <a:noFill/>
        </p:spPr>
        <p:txBody>
          <a:bodyPr wrap="square" rtlCol="0">
            <a:spAutoFit/>
          </a:bodyPr>
          <a:p>
            <a:r>
              <a:rPr lang="zh-CN" altLang="en-US"/>
              <a:t>前提：外贸企业且发票未抵扣</a:t>
            </a:r>
            <a:endParaRPr lang="zh-CN" altLang="en-US"/>
          </a:p>
          <a:p>
            <a:r>
              <a:rPr lang="zh-CN" altLang="en-US"/>
              <a:t>（1）实际出口：出口被退运后内销；出口后办退税被税务局做不予退税应征税决定了；计入出口库存账的货物属于被国家取消出口退（免）税的。</a:t>
            </a:r>
            <a:endParaRPr lang="zh-CN" altLang="en-US"/>
          </a:p>
          <a:p>
            <a:r>
              <a:rPr lang="zh-CN" altLang="en-US"/>
              <a:t>（2）实际未出口：计入出口库存账后未出口转内销</a:t>
            </a:r>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243205" y="1040130"/>
            <a:ext cx="4396105" cy="460375"/>
          </a:xfrm>
          <a:prstGeom prst="rect">
            <a:avLst/>
          </a:prstGeom>
          <a:noFill/>
        </p:spPr>
        <p:txBody>
          <a:bodyPr wrap="square" rtlCol="0">
            <a:spAutoFit/>
          </a:bodyPr>
          <a:lstStyle/>
          <a:p>
            <a:r>
              <a:rPr lang="zh-CN" altLang="en-US" sz="2400" b="1"/>
              <a:t>针对出口企业：</a:t>
            </a:r>
            <a:endParaRPr lang="zh-CN" altLang="en-US" sz="2400" b="1"/>
          </a:p>
        </p:txBody>
      </p:sp>
      <p:sp>
        <p:nvSpPr>
          <p:cNvPr id="2" name="文本框 1"/>
          <p:cNvSpPr txBox="1"/>
          <p:nvPr/>
        </p:nvSpPr>
        <p:spPr>
          <a:xfrm>
            <a:off x="628015" y="1565910"/>
            <a:ext cx="5291455" cy="460375"/>
          </a:xfrm>
          <a:prstGeom prst="rect">
            <a:avLst/>
          </a:prstGeom>
          <a:noFill/>
        </p:spPr>
        <p:txBody>
          <a:bodyPr wrap="square" rtlCol="0">
            <a:spAutoFit/>
          </a:bodyPr>
          <a:lstStyle/>
          <a:p>
            <a:r>
              <a:rPr lang="zh-CN" altLang="en-US" sz="2400" b="1"/>
              <a:t>发票认证</a:t>
            </a:r>
            <a:r>
              <a:rPr lang="en-US" altLang="zh-CN" sz="2400" b="1"/>
              <a:t>——</a:t>
            </a:r>
            <a:r>
              <a:rPr lang="zh-CN" altLang="en-US" sz="2400" b="1"/>
              <a:t>（一）</a:t>
            </a:r>
            <a:r>
              <a:rPr lang="zh-CN" altLang="en-US" sz="2400" b="1">
                <a:sym typeface="+mn-ea"/>
              </a:rPr>
              <a:t>扫描认证方面</a:t>
            </a:r>
            <a:endParaRPr lang="en-US" altLang="zh-CN" sz="2400" b="1"/>
          </a:p>
        </p:txBody>
      </p:sp>
      <p:sp>
        <p:nvSpPr>
          <p:cNvPr id="3" name="文本框 2"/>
          <p:cNvSpPr txBox="1"/>
          <p:nvPr/>
        </p:nvSpPr>
        <p:spPr>
          <a:xfrm>
            <a:off x="628015" y="2655570"/>
            <a:ext cx="3143885" cy="2306955"/>
          </a:xfrm>
          <a:prstGeom prst="rect">
            <a:avLst/>
          </a:prstGeom>
          <a:noFill/>
        </p:spPr>
        <p:txBody>
          <a:bodyPr wrap="square" rtlCol="0">
            <a:spAutoFit/>
          </a:bodyPr>
          <a:lstStyle/>
          <a:p>
            <a:r>
              <a:rPr lang="zh-CN" altLang="en-US" sz="2400"/>
              <a:t>上线前：</a:t>
            </a:r>
            <a:endParaRPr lang="zh-CN" altLang="en-US" sz="2400"/>
          </a:p>
          <a:p>
            <a:r>
              <a:rPr lang="zh-CN" altLang="en-US" sz="2400"/>
              <a:t>       扫描认证的发票默认为抵扣勾选，不需要确认。</a:t>
            </a:r>
            <a:endParaRPr lang="zh-CN" altLang="en-US" sz="2400"/>
          </a:p>
          <a:p>
            <a:endParaRPr lang="zh-CN" altLang="en-US" sz="2400"/>
          </a:p>
          <a:p>
            <a:endParaRPr lang="zh-CN" altLang="en-US" sz="2400"/>
          </a:p>
        </p:txBody>
      </p:sp>
      <p:sp>
        <p:nvSpPr>
          <p:cNvPr id="8" name="文本框 7"/>
          <p:cNvSpPr txBox="1"/>
          <p:nvPr/>
        </p:nvSpPr>
        <p:spPr>
          <a:xfrm>
            <a:off x="4251960" y="2655570"/>
            <a:ext cx="4434205" cy="3784600"/>
          </a:xfrm>
          <a:prstGeom prst="rect">
            <a:avLst/>
          </a:prstGeom>
          <a:noFill/>
        </p:spPr>
        <p:txBody>
          <a:bodyPr wrap="square" rtlCol="0">
            <a:spAutoFit/>
          </a:bodyPr>
          <a:p>
            <a:r>
              <a:rPr lang="zh-CN" altLang="en-US" sz="2400">
                <a:latin typeface="宋体" panose="02010600030101010101" pitchFamily="2" charset="-122"/>
                <a:sym typeface="+mn-ea"/>
              </a:rPr>
              <a:t>上线后：</a:t>
            </a:r>
            <a:endParaRPr lang="zh-CN" altLang="en-US" sz="2400">
              <a:latin typeface="宋体" panose="02010600030101010101" pitchFamily="2" charset="-122"/>
              <a:sym typeface="+mn-ea"/>
            </a:endParaRPr>
          </a:p>
          <a:p>
            <a:r>
              <a:rPr lang="en-US" altLang="zh-CN" sz="2400">
                <a:latin typeface="宋体" panose="02010600030101010101" pitchFamily="2" charset="-122"/>
                <a:sym typeface="+mn-ea"/>
              </a:rPr>
              <a:t>    1.</a:t>
            </a:r>
            <a:r>
              <a:rPr lang="zh-CN" altLang="en-US" sz="2400">
                <a:latin typeface="宋体" panose="02010600030101010101" pitchFamily="2" charset="-122"/>
                <a:sym typeface="+mn-ea"/>
              </a:rPr>
              <a:t>综合服务平台</a:t>
            </a:r>
            <a:r>
              <a:rPr lang="zh-CN" altLang="en-US" sz="2400" b="1">
                <a:latin typeface="宋体" panose="02010600030101010101" pitchFamily="2" charset="-122"/>
                <a:sym typeface="+mn-ea"/>
              </a:rPr>
              <a:t>没有</a:t>
            </a:r>
            <a:r>
              <a:rPr lang="zh-CN" altLang="en-US" sz="2400">
                <a:latin typeface="宋体" panose="02010600030101010101" pitchFamily="2" charset="-122"/>
                <a:sym typeface="+mn-ea"/>
              </a:rPr>
              <a:t>该张发票：依旧默认抵扣勾选，但如果这张发票要用于退税或代办退税，需要在平台上操作改变发票用途。</a:t>
            </a:r>
            <a:endParaRPr lang="zh-CN" altLang="en-US" sz="2400">
              <a:latin typeface="宋体" panose="02010600030101010101" pitchFamily="2" charset="-122"/>
              <a:sym typeface="+mn-ea"/>
            </a:endParaRPr>
          </a:p>
          <a:p>
            <a:r>
              <a:rPr lang="en-US" altLang="zh-CN" sz="2400">
                <a:latin typeface="宋体" panose="02010600030101010101" pitchFamily="2" charset="-122"/>
                <a:sym typeface="+mn-ea"/>
              </a:rPr>
              <a:t>    2.</a:t>
            </a:r>
            <a:r>
              <a:rPr lang="zh-CN" altLang="zh-CN" sz="2400">
                <a:latin typeface="宋体" panose="02010600030101010101" pitchFamily="2" charset="-122"/>
                <a:sym typeface="+mn-ea"/>
              </a:rPr>
              <a:t>综合服务平台上</a:t>
            </a:r>
            <a:r>
              <a:rPr lang="zh-CN" altLang="zh-CN" sz="2400" b="1">
                <a:latin typeface="宋体" panose="02010600030101010101" pitchFamily="2" charset="-122"/>
                <a:sym typeface="+mn-ea"/>
              </a:rPr>
              <a:t>有</a:t>
            </a:r>
            <a:r>
              <a:rPr lang="zh-CN" altLang="zh-CN" sz="2400">
                <a:latin typeface="宋体" panose="02010600030101010101" pitchFamily="2" charset="-122"/>
                <a:sym typeface="+mn-ea"/>
              </a:rPr>
              <a:t>该张发票：扫描认证无法对该张发票产生任何影响（即发票处于未勾选状态）。</a:t>
            </a:r>
            <a:endParaRPr lang="zh-CN" altLang="zh-CN" sz="2400">
              <a:latin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243205" y="1040130"/>
            <a:ext cx="4396105" cy="460375"/>
          </a:xfrm>
          <a:prstGeom prst="rect">
            <a:avLst/>
          </a:prstGeom>
          <a:noFill/>
        </p:spPr>
        <p:txBody>
          <a:bodyPr wrap="square" rtlCol="0">
            <a:spAutoFit/>
          </a:bodyPr>
          <a:lstStyle/>
          <a:p>
            <a:r>
              <a:rPr lang="zh-CN" altLang="en-US" sz="2400" b="1"/>
              <a:t>针对出口企业：</a:t>
            </a:r>
            <a:endParaRPr lang="zh-CN" altLang="en-US" sz="2400" b="1"/>
          </a:p>
        </p:txBody>
      </p:sp>
      <p:sp>
        <p:nvSpPr>
          <p:cNvPr id="2" name="文本框 1"/>
          <p:cNvSpPr txBox="1"/>
          <p:nvPr/>
        </p:nvSpPr>
        <p:spPr>
          <a:xfrm>
            <a:off x="628015" y="1565910"/>
            <a:ext cx="5829935" cy="460375"/>
          </a:xfrm>
          <a:prstGeom prst="rect">
            <a:avLst/>
          </a:prstGeom>
          <a:noFill/>
        </p:spPr>
        <p:txBody>
          <a:bodyPr wrap="square" rtlCol="0">
            <a:spAutoFit/>
          </a:bodyPr>
          <a:lstStyle/>
          <a:p>
            <a:r>
              <a:rPr lang="zh-CN" altLang="en-US" sz="2400" b="1"/>
              <a:t>发票认证</a:t>
            </a:r>
            <a:r>
              <a:rPr lang="en-US" altLang="zh-CN" sz="2400" b="1"/>
              <a:t>——</a:t>
            </a:r>
            <a:r>
              <a:rPr lang="zh-CN" altLang="en-US" sz="2400" b="1"/>
              <a:t>（二）新增回退补偿机制</a:t>
            </a:r>
            <a:endParaRPr lang="en-US" altLang="zh-CN" sz="2400" b="1"/>
          </a:p>
        </p:txBody>
      </p:sp>
      <p:sp>
        <p:nvSpPr>
          <p:cNvPr id="3" name="文本框 2"/>
          <p:cNvSpPr txBox="1"/>
          <p:nvPr/>
        </p:nvSpPr>
        <p:spPr>
          <a:xfrm>
            <a:off x="678815" y="2702560"/>
            <a:ext cx="3305175" cy="2306955"/>
          </a:xfrm>
          <a:prstGeom prst="rect">
            <a:avLst/>
          </a:prstGeom>
          <a:noFill/>
        </p:spPr>
        <p:txBody>
          <a:bodyPr wrap="square" rtlCol="0">
            <a:spAutoFit/>
          </a:bodyPr>
          <a:lstStyle/>
          <a:p>
            <a:r>
              <a:rPr lang="zh-CN" altLang="en-US" sz="2400" dirty="0">
                <a:latin typeface="宋体" panose="02010600030101010101" pitchFamily="2" charset="-122"/>
              </a:rPr>
              <a:t>上线前：</a:t>
            </a:r>
            <a:endParaRPr lang="zh-CN" altLang="en-US" sz="2400" dirty="0">
              <a:latin typeface="宋体" panose="02010600030101010101" pitchFamily="2" charset="-122"/>
            </a:endParaRPr>
          </a:p>
          <a:p>
            <a:r>
              <a:rPr lang="zh-CN" altLang="en-US" sz="2400" dirty="0">
                <a:latin typeface="宋体" panose="02010600030101010101" pitchFamily="2" charset="-122"/>
              </a:rPr>
              <a:t>    发票一旦做了</a:t>
            </a:r>
            <a:r>
              <a:rPr lang="en-US" altLang="zh-CN" sz="2400" dirty="0">
                <a:latin typeface="宋体" panose="02010600030101010101" pitchFamily="2" charset="-122"/>
              </a:rPr>
              <a:t>“</a:t>
            </a:r>
            <a:r>
              <a:rPr lang="zh-CN" altLang="en-US" sz="2400" dirty="0">
                <a:latin typeface="宋体" panose="02010600030101010101" pitchFamily="2" charset="-122"/>
              </a:rPr>
              <a:t>退税确认勾选</a:t>
            </a:r>
            <a:r>
              <a:rPr lang="en-US" altLang="zh-CN" sz="2400" dirty="0">
                <a:latin typeface="宋体" panose="02010600030101010101" pitchFamily="2" charset="-122"/>
              </a:rPr>
              <a:t>”</a:t>
            </a:r>
            <a:r>
              <a:rPr lang="zh-CN" altLang="en-US" sz="2400" dirty="0">
                <a:latin typeface="宋体" panose="02010600030101010101" pitchFamily="2" charset="-122"/>
              </a:rPr>
              <a:t>不能回撤，没有设定补偿机制。</a:t>
            </a:r>
            <a:endParaRPr lang="zh-CN" altLang="en-US" sz="2400" dirty="0">
              <a:latin typeface="宋体" panose="02010600030101010101" pitchFamily="2" charset="-122"/>
            </a:endParaRPr>
          </a:p>
          <a:p>
            <a:endParaRPr lang="zh-CN" altLang="en-US" sz="2400" dirty="0">
              <a:latin typeface="宋体" panose="02010600030101010101" pitchFamily="2" charset="-122"/>
            </a:endParaRPr>
          </a:p>
          <a:p>
            <a:endParaRPr lang="zh-CN" altLang="en-US" sz="2400" dirty="0">
              <a:latin typeface="宋体" panose="02010600030101010101" pitchFamily="2" charset="-122"/>
            </a:endParaRPr>
          </a:p>
        </p:txBody>
      </p:sp>
      <p:sp>
        <p:nvSpPr>
          <p:cNvPr id="6" name="文本框 5"/>
          <p:cNvSpPr txBox="1"/>
          <p:nvPr/>
        </p:nvSpPr>
        <p:spPr>
          <a:xfrm>
            <a:off x="4408805" y="2702560"/>
            <a:ext cx="4164965" cy="2306955"/>
          </a:xfrm>
          <a:prstGeom prst="rect">
            <a:avLst/>
          </a:prstGeom>
          <a:noFill/>
        </p:spPr>
        <p:txBody>
          <a:bodyPr wrap="square" rtlCol="0">
            <a:spAutoFit/>
          </a:bodyPr>
          <a:p>
            <a:r>
              <a:rPr lang="zh-CN" altLang="en-US" sz="2400" dirty="0">
                <a:latin typeface="宋体" panose="02010600030101010101" pitchFamily="2" charset="-122"/>
                <a:sym typeface="+mn-ea"/>
              </a:rPr>
              <a:t>上线后：</a:t>
            </a:r>
            <a:endParaRPr lang="zh-CN" altLang="en-US" sz="2400" dirty="0">
              <a:latin typeface="宋体" panose="02010600030101010101" pitchFamily="2" charset="-122"/>
              <a:sym typeface="+mn-ea"/>
            </a:endParaRPr>
          </a:p>
          <a:p>
            <a:r>
              <a:rPr lang="zh-CN" altLang="en-US" sz="2400" dirty="0">
                <a:latin typeface="宋体" panose="02010600030101010101" pitchFamily="2" charset="-122"/>
                <a:sym typeface="+mn-ea"/>
              </a:rPr>
              <a:t>    新增补偿机制，即</a:t>
            </a:r>
            <a:endParaRPr lang="zh-CN" altLang="en-US" sz="2400" dirty="0">
              <a:latin typeface="宋体" panose="02010600030101010101" pitchFamily="2" charset="-122"/>
              <a:sym typeface="+mn-ea"/>
            </a:endParaRPr>
          </a:p>
          <a:p>
            <a:r>
              <a:rPr lang="en-US" altLang="zh-CN" sz="2400" dirty="0">
                <a:latin typeface="宋体" panose="02010600030101010101" pitchFamily="2" charset="-122"/>
                <a:sym typeface="+mn-ea"/>
              </a:rPr>
              <a:t>1.已经被“抵扣勾选”的发票需要调整为“勾选退税”</a:t>
            </a:r>
            <a:r>
              <a:rPr lang="zh-CN" altLang="en-US" sz="2400" dirty="0">
                <a:latin typeface="宋体" panose="02010600030101010101" pitchFamily="2" charset="-122"/>
                <a:sym typeface="+mn-ea"/>
              </a:rPr>
              <a:t>；</a:t>
            </a:r>
            <a:endParaRPr lang="zh-CN" altLang="en-US" sz="2400" dirty="0">
              <a:latin typeface="宋体" panose="02010600030101010101" pitchFamily="2" charset="-122"/>
              <a:sym typeface="+mn-ea"/>
            </a:endParaRPr>
          </a:p>
          <a:p>
            <a:r>
              <a:rPr lang="en-US" altLang="zh-CN" sz="2400" dirty="0">
                <a:latin typeface="宋体" panose="02010600030101010101" pitchFamily="2" charset="-122"/>
                <a:sym typeface="+mn-ea"/>
              </a:rPr>
              <a:t>2.“退税确认勾选”的发票需要调整为“抵扣勾选”</a:t>
            </a:r>
            <a:r>
              <a:rPr lang="zh-CN" altLang="en-US" sz="2400" dirty="0">
                <a:latin typeface="宋体" panose="02010600030101010101" pitchFamily="2" charset="-122"/>
                <a:sym typeface="+mn-ea"/>
              </a:rPr>
              <a:t>。</a:t>
            </a:r>
            <a:endParaRPr lang="zh-CN" altLang="en-US" sz="2400">
              <a:latin typeface="宋体" panose="0201060003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7" name="文本框 6"/>
          <p:cNvSpPr txBox="1"/>
          <p:nvPr/>
        </p:nvSpPr>
        <p:spPr>
          <a:xfrm>
            <a:off x="539750" y="1203960"/>
            <a:ext cx="5298440" cy="460375"/>
          </a:xfrm>
          <a:prstGeom prst="rect">
            <a:avLst/>
          </a:prstGeom>
          <a:noFill/>
        </p:spPr>
        <p:txBody>
          <a:bodyPr wrap="square" rtlCol="0">
            <a:spAutoFit/>
          </a:bodyPr>
          <a:lstStyle/>
          <a:p>
            <a:r>
              <a:rPr lang="zh-CN" altLang="en-US" sz="2400" b="1"/>
              <a:t>回退补偿机制详细介绍：</a:t>
            </a:r>
            <a:endParaRPr lang="zh-CN" altLang="en-US" sz="2400" b="1"/>
          </a:p>
        </p:txBody>
      </p:sp>
      <p:sp>
        <p:nvSpPr>
          <p:cNvPr id="6" name="文本框 5"/>
          <p:cNvSpPr txBox="1"/>
          <p:nvPr/>
        </p:nvSpPr>
        <p:spPr>
          <a:xfrm>
            <a:off x="955675" y="1796415"/>
            <a:ext cx="6950075" cy="2861310"/>
          </a:xfrm>
          <a:prstGeom prst="rect">
            <a:avLst/>
          </a:prstGeom>
          <a:noFill/>
        </p:spPr>
        <p:txBody>
          <a:bodyPr wrap="square" rtlCol="0">
            <a:spAutoFit/>
          </a:bodyPr>
          <a:lstStyle/>
          <a:p>
            <a:r>
              <a:rPr lang="zh-CN" altLang="en-US"/>
              <a:t>（一）纳税人如果发现已经被“勾选抵扣”的发票需要调整为“勾选退税”，分情况进行处理：</a:t>
            </a:r>
            <a:endParaRPr lang="zh-CN" altLang="en-US"/>
          </a:p>
          <a:p>
            <a:r>
              <a:rPr lang="zh-CN" altLang="en-US" b="1"/>
              <a:t>1.发票尚未用于纳税申报</a:t>
            </a:r>
            <a:endParaRPr lang="zh-CN" altLang="en-US"/>
          </a:p>
          <a:p>
            <a:r>
              <a:rPr lang="zh-CN" altLang="en-US"/>
              <a:t>       逐步操作至撤销抵扣勾选后，重新进行退税勾选。</a:t>
            </a:r>
            <a:endParaRPr lang="zh-CN" altLang="en-US"/>
          </a:p>
          <a:p>
            <a:r>
              <a:rPr lang="zh-CN" altLang="en-US" b="1"/>
              <a:t>2.发票已用于纳税申报</a:t>
            </a:r>
            <a:endParaRPr lang="zh-CN" altLang="en-US"/>
          </a:p>
          <a:p>
            <a:r>
              <a:rPr lang="zh-CN" altLang="en-US"/>
              <a:t>（</a:t>
            </a:r>
            <a:r>
              <a:rPr lang="en-US" altLang="zh-CN"/>
              <a:t>1</a:t>
            </a:r>
            <a:r>
              <a:rPr lang="zh-CN" altLang="en-US"/>
              <a:t>）如果能够成功撤销或作废申报后，可使用发票平台“回退税款所属期”功能，逐步操作至撤销抵扣勾选后，重新进行退税勾选；</a:t>
            </a:r>
            <a:endParaRPr lang="zh-CN" altLang="en-US"/>
          </a:p>
          <a:p>
            <a:r>
              <a:rPr lang="zh-CN" altLang="en-US"/>
              <a:t>（</a:t>
            </a:r>
            <a:r>
              <a:rPr lang="en-US" altLang="zh-CN"/>
              <a:t>2</a:t>
            </a:r>
            <a:r>
              <a:rPr lang="zh-CN" altLang="en-US"/>
              <a:t>）如果不能撤销或作废申报，需将相应进项税额做转出并向主管征税部门提出申请，主管征税机关审核通过后会将相关信息传递到主管退税机关，企业可直接使用该发票做退税申报。</a:t>
            </a:r>
            <a:endParaRPr lang="zh-CN" altLang="en-US"/>
          </a:p>
        </p:txBody>
      </p:sp>
      <p:sp>
        <p:nvSpPr>
          <p:cNvPr id="8" name="文本框 7"/>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5" name="文本框 4">
            <a:hlinkClick r:id="rId1" action="ppaction://hlinkfile"/>
          </p:cNvPr>
          <p:cNvSpPr txBox="1"/>
          <p:nvPr/>
        </p:nvSpPr>
        <p:spPr>
          <a:xfrm>
            <a:off x="1018540" y="5130165"/>
            <a:ext cx="6449060" cy="368300"/>
          </a:xfrm>
          <a:prstGeom prst="rect">
            <a:avLst/>
          </a:prstGeom>
          <a:noFill/>
        </p:spPr>
        <p:txBody>
          <a:bodyPr wrap="square" rtlCol="0">
            <a:spAutoFit/>
          </a:bodyPr>
          <a:p>
            <a:r>
              <a:rPr lang="zh-CN" altLang="en-US">
                <a:solidFill>
                  <a:srgbClr val="FF0000"/>
                </a:solidFill>
              </a:rPr>
              <a:t>文档1.回退补偿机制操作文档——1.抵扣转退税</a:t>
            </a:r>
            <a:endParaRPr lang="zh-CN" altLang="en-US">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7" name="文本框 6"/>
          <p:cNvSpPr txBox="1"/>
          <p:nvPr/>
        </p:nvSpPr>
        <p:spPr>
          <a:xfrm>
            <a:off x="539750" y="1203960"/>
            <a:ext cx="5298440" cy="460375"/>
          </a:xfrm>
          <a:prstGeom prst="rect">
            <a:avLst/>
          </a:prstGeom>
          <a:noFill/>
        </p:spPr>
        <p:txBody>
          <a:bodyPr wrap="square" rtlCol="0">
            <a:spAutoFit/>
          </a:bodyPr>
          <a:lstStyle/>
          <a:p>
            <a:r>
              <a:rPr lang="zh-CN" altLang="en-US" sz="2400" b="1"/>
              <a:t>回退补偿机制详细介绍：</a:t>
            </a:r>
            <a:endParaRPr lang="zh-CN" altLang="en-US" sz="2400" b="1"/>
          </a:p>
        </p:txBody>
      </p:sp>
      <p:sp>
        <p:nvSpPr>
          <p:cNvPr id="8" name="文本框 7"/>
          <p:cNvSpPr txBox="1"/>
          <p:nvPr/>
        </p:nvSpPr>
        <p:spPr>
          <a:xfrm>
            <a:off x="858520" y="1732280"/>
            <a:ext cx="7363460" cy="3969385"/>
          </a:xfrm>
          <a:prstGeom prst="rect">
            <a:avLst/>
          </a:prstGeom>
          <a:noFill/>
        </p:spPr>
        <p:txBody>
          <a:bodyPr wrap="square" rtlCol="0">
            <a:spAutoFit/>
          </a:bodyPr>
          <a:lstStyle/>
          <a:p>
            <a:r>
              <a:rPr lang="zh-CN" altLang="en-US">
                <a:sym typeface="+mn-ea"/>
              </a:rPr>
              <a:t>（二）纳税人如果发现“退税确认勾选”的发票需要调整为“抵扣勾选”，分情况进行处理： </a:t>
            </a:r>
            <a:endParaRPr lang="zh-CN" altLang="en-US">
              <a:sym typeface="+mn-ea"/>
            </a:endParaRPr>
          </a:p>
          <a:p>
            <a:r>
              <a:rPr lang="en-US" altLang="zh-CN" b="1"/>
              <a:t>1.</a:t>
            </a:r>
            <a:r>
              <a:rPr lang="zh-CN" altLang="en-US" b="1"/>
              <a:t>发票尚未用于退税申报</a:t>
            </a:r>
            <a:endParaRPr lang="zh-CN" altLang="en-US"/>
          </a:p>
          <a:p>
            <a:r>
              <a:rPr lang="zh-CN" altLang="en-US">
                <a:sym typeface="+mn-ea"/>
              </a:rPr>
              <a:t>        纳税人可在企业申报系统中</a:t>
            </a:r>
            <a:r>
              <a:rPr lang="zh-CN" altLang="en-US">
                <a:solidFill>
                  <a:srgbClr val="0033CC"/>
                </a:solidFill>
                <a:sym typeface="+mn-ea"/>
              </a:rPr>
              <a:t>“其他申报向导—发票误勾退税且未报退税申请录入”</a:t>
            </a:r>
            <a:r>
              <a:rPr lang="zh-CN" altLang="en-US">
                <a:sym typeface="+mn-ea"/>
              </a:rPr>
              <a:t>模块，生成申报数据并提交给主管退税部门。税务机关审核通过后，纳税人可在发票平台的“抵扣勾选”模块重新勾选。</a:t>
            </a:r>
            <a:endParaRPr lang="zh-CN" altLang="en-US">
              <a:sym typeface="+mn-ea"/>
            </a:endParaRPr>
          </a:p>
          <a:p>
            <a:r>
              <a:rPr lang="en-US" altLang="zh-CN" b="1">
                <a:sym typeface="+mn-ea"/>
              </a:rPr>
              <a:t>2.</a:t>
            </a:r>
            <a:r>
              <a:rPr lang="zh-CN" altLang="en-US" b="1">
                <a:sym typeface="+mn-ea"/>
              </a:rPr>
              <a:t>发票已用于退税申报</a:t>
            </a:r>
            <a:endParaRPr lang="zh-CN" altLang="en-US">
              <a:sym typeface="+mn-ea"/>
            </a:endParaRPr>
          </a:p>
          <a:p>
            <a:r>
              <a:rPr lang="zh-CN" altLang="en-US"/>
              <a:t>（</a:t>
            </a:r>
            <a:r>
              <a:rPr lang="en-US" altLang="zh-CN"/>
              <a:t>1</a:t>
            </a:r>
            <a:r>
              <a:rPr lang="zh-CN" altLang="en-US"/>
              <a:t>）应向主管退税税务机关申请开具“出口货物转内销证明”。出口企业可以在税务机关审核通过后，登录“增值税发票综合服务平台”，在“出口转内销发票勾选”模块进行勾选。勾选的发票经过统计、确认，相关税款可以抵扣。</a:t>
            </a:r>
            <a:endParaRPr lang="zh-CN" altLang="en-US"/>
          </a:p>
          <a:p>
            <a:r>
              <a:rPr lang="zh-CN" altLang="en-US"/>
              <a:t>（</a:t>
            </a:r>
            <a:r>
              <a:rPr lang="en-US" altLang="zh-CN"/>
              <a:t>2</a:t>
            </a:r>
            <a:r>
              <a:rPr lang="zh-CN" altLang="en-US"/>
              <a:t>）对作出“不予退税”结果的情况，相应发票需要用于抵扣的，可以通过“出口货物转内销证明”进行处理。</a:t>
            </a:r>
            <a:endParaRPr lang="zh-CN" altLang="en-US"/>
          </a:p>
          <a:p>
            <a:endParaRPr lang="zh-CN" altLang="en-US"/>
          </a:p>
        </p:txBody>
      </p:sp>
      <p:sp>
        <p:nvSpPr>
          <p:cNvPr id="2" name="文本框 1"/>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3" name="文本框 2">
            <a:hlinkClick r:id="rId1" action="ppaction://hlinkfile"/>
          </p:cNvPr>
          <p:cNvSpPr txBox="1"/>
          <p:nvPr/>
        </p:nvSpPr>
        <p:spPr>
          <a:xfrm>
            <a:off x="933450" y="5640705"/>
            <a:ext cx="6991350" cy="645160"/>
          </a:xfrm>
          <a:prstGeom prst="rect">
            <a:avLst/>
          </a:prstGeom>
          <a:noFill/>
        </p:spPr>
        <p:txBody>
          <a:bodyPr wrap="square" rtlCol="0">
            <a:spAutoFit/>
          </a:bodyPr>
          <a:p>
            <a:r>
              <a:rPr lang="zh-CN" altLang="en-US">
                <a:solidFill>
                  <a:srgbClr val="FF0000"/>
                </a:solidFill>
                <a:sym typeface="+mn-ea"/>
              </a:rPr>
              <a:t>文档</a:t>
            </a:r>
            <a:r>
              <a:rPr lang="en-US" altLang="zh-CN">
                <a:solidFill>
                  <a:srgbClr val="FF0000"/>
                </a:solidFill>
                <a:sym typeface="+mn-ea"/>
              </a:rPr>
              <a:t>2</a:t>
            </a:r>
            <a:r>
              <a:rPr lang="zh-CN" altLang="en-US">
                <a:solidFill>
                  <a:srgbClr val="FF0000"/>
                </a:solidFill>
                <a:sym typeface="+mn-ea"/>
              </a:rPr>
              <a:t>.</a:t>
            </a:r>
            <a:r>
              <a:rPr lang="en-US" altLang="zh-CN">
                <a:solidFill>
                  <a:srgbClr val="FF0000"/>
                </a:solidFill>
                <a:sym typeface="+mn-ea"/>
              </a:rPr>
              <a:t>“</a:t>
            </a:r>
            <a:r>
              <a:rPr lang="zh-CN" altLang="en-US">
                <a:solidFill>
                  <a:srgbClr val="FF0000"/>
                </a:solidFill>
                <a:sym typeface="+mn-ea"/>
              </a:rPr>
              <a:t>回退补偿机制操作文档——2.退税转抵扣</a:t>
            </a:r>
            <a:r>
              <a:rPr lang="en-US" altLang="zh-CN">
                <a:solidFill>
                  <a:srgbClr val="FF0000"/>
                </a:solidFill>
                <a:sym typeface="+mn-ea"/>
              </a:rPr>
              <a:t>”</a:t>
            </a:r>
            <a:endParaRPr lang="en-US" altLang="zh-CN">
              <a:solidFill>
                <a:srgbClr val="FF0000"/>
              </a:solidFill>
            </a:endParaRPr>
          </a:p>
          <a:p>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6" name="矩形 5"/>
          <p:cNvSpPr/>
          <p:nvPr/>
        </p:nvSpPr>
        <p:spPr>
          <a:xfrm>
            <a:off x="347980" y="2413635"/>
            <a:ext cx="8446770" cy="2306955"/>
          </a:xfrm>
          <a:prstGeom prst="rect">
            <a:avLst/>
          </a:prstGeom>
          <a:noFill/>
          <a:ln>
            <a:noFill/>
          </a:ln>
        </p:spPr>
        <p:txBody>
          <a:bodyPr wrap="none" rtlCol="0" anchor="t">
            <a:spAutoFit/>
          </a:bodyPr>
          <a:lstStyle/>
          <a:p>
            <a:pPr algn="ctr"/>
            <a:r>
              <a:rPr lang="zh-CN" altLang="en-US" sz="7200" b="1">
                <a:ln w="22225">
                  <a:solidFill>
                    <a:schemeClr val="accent2"/>
                  </a:solidFill>
                  <a:prstDash val="solid"/>
                </a:ln>
                <a:solidFill>
                  <a:schemeClr val="accent2">
                    <a:lumMod val="40000"/>
                    <a:lumOff val="60000"/>
                  </a:schemeClr>
                </a:solidFill>
                <a:effectLst/>
              </a:rPr>
              <a:t>发票</a:t>
            </a:r>
            <a:r>
              <a:rPr lang="en-US" altLang="zh-CN" sz="7200" b="1">
                <a:ln w="22225">
                  <a:solidFill>
                    <a:schemeClr val="accent2"/>
                  </a:solidFill>
                  <a:prstDash val="solid"/>
                </a:ln>
                <a:solidFill>
                  <a:schemeClr val="accent2">
                    <a:lumMod val="40000"/>
                    <a:lumOff val="60000"/>
                  </a:schemeClr>
                </a:solidFill>
                <a:effectLst/>
              </a:rPr>
              <a:t>2.0</a:t>
            </a:r>
            <a:r>
              <a:rPr lang="zh-CN" altLang="en-US" sz="7200" b="1">
                <a:ln w="22225">
                  <a:solidFill>
                    <a:schemeClr val="accent2"/>
                  </a:solidFill>
                  <a:prstDash val="solid"/>
                </a:ln>
                <a:solidFill>
                  <a:schemeClr val="accent2">
                    <a:lumMod val="40000"/>
                    <a:lumOff val="60000"/>
                  </a:schemeClr>
                </a:solidFill>
                <a:effectLst/>
              </a:rPr>
              <a:t>上线后企业</a:t>
            </a:r>
            <a:endParaRPr lang="zh-CN" altLang="en-US" sz="7200" b="1">
              <a:ln w="22225">
                <a:solidFill>
                  <a:schemeClr val="accent2"/>
                </a:solidFill>
                <a:prstDash val="solid"/>
              </a:ln>
              <a:solidFill>
                <a:schemeClr val="accent2">
                  <a:lumMod val="40000"/>
                  <a:lumOff val="60000"/>
                </a:schemeClr>
              </a:solidFill>
              <a:effectLst/>
            </a:endParaRPr>
          </a:p>
          <a:p>
            <a:pPr algn="ctr"/>
            <a:r>
              <a:rPr lang="zh-CN" altLang="en-US" sz="7200" b="1">
                <a:ln w="22225">
                  <a:solidFill>
                    <a:schemeClr val="accent2"/>
                  </a:solidFill>
                  <a:prstDash val="solid"/>
                </a:ln>
                <a:solidFill>
                  <a:schemeClr val="accent2">
                    <a:lumMod val="40000"/>
                    <a:lumOff val="60000"/>
                  </a:schemeClr>
                </a:solidFill>
                <a:effectLst/>
              </a:rPr>
              <a:t>可能遇到什么问题？</a:t>
            </a:r>
            <a:endParaRPr lang="zh-CN" altLang="en-US" sz="7200" b="1">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5" name="文本框 4"/>
          <p:cNvSpPr txBox="1"/>
          <p:nvPr/>
        </p:nvSpPr>
        <p:spPr>
          <a:xfrm>
            <a:off x="347980" y="130175"/>
            <a:ext cx="6686550" cy="521970"/>
          </a:xfrm>
          <a:prstGeom prst="rect">
            <a:avLst/>
          </a:prstGeom>
          <a:noFill/>
        </p:spPr>
        <p:txBody>
          <a:bodyPr wrap="square" rtlCol="0">
            <a:spAutoFit/>
          </a:bodyPr>
          <a:lstStyle/>
          <a:p>
            <a:pPr algn="ct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三、</a:t>
            </a: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sym typeface="+mn-ea"/>
              </a:rPr>
              <a:t>企业可能遇到什么问题？</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636905" y="890905"/>
            <a:ext cx="7868920" cy="1014730"/>
          </a:xfrm>
          <a:prstGeom prst="rect">
            <a:avLst/>
          </a:prstGeom>
          <a:noFill/>
        </p:spPr>
        <p:txBody>
          <a:bodyPr wrap="square" rtlCol="0">
            <a:spAutoFit/>
          </a:bodyPr>
          <a:lstStyle/>
          <a:p>
            <a:r>
              <a:rPr lang="zh-CN" altLang="en-US" sz="2000" dirty="0"/>
              <a:t>（一）纳税人无退税勾选模块？</a:t>
            </a:r>
            <a:endParaRPr lang="zh-CN" altLang="en-US" sz="2000" dirty="0"/>
          </a:p>
          <a:p>
            <a:r>
              <a:rPr lang="zh-CN" altLang="en-US" sz="2000" dirty="0"/>
              <a:t>      </a:t>
            </a:r>
            <a:r>
              <a:rPr lang="zh-CN" altLang="en-US" sz="2000" b="1" dirty="0"/>
              <a:t> 企业：</a:t>
            </a:r>
            <a:r>
              <a:rPr lang="zh-CN" altLang="en-US" sz="2000" dirty="0"/>
              <a:t>查看企业档案信息中的出口退税企业类型是否为外贸企业、外综服企业</a:t>
            </a:r>
            <a:r>
              <a:rPr lang="zh-CN" altLang="en-US" sz="2000" dirty="0">
                <a:solidFill>
                  <a:srgbClr val="FF0000"/>
                </a:solidFill>
              </a:rPr>
              <a:t>或其他企业</a:t>
            </a:r>
            <a:r>
              <a:rPr lang="zh-CN" altLang="en-US" sz="2000" dirty="0"/>
              <a:t>。如档案未同步，应</a:t>
            </a:r>
            <a:r>
              <a:rPr lang="zh-CN" altLang="en-US" sz="2000" dirty="0" smtClean="0"/>
              <a:t>到</a:t>
            </a:r>
            <a:r>
              <a:rPr lang="zh-CN" altLang="en-US" sz="2000" b="1" dirty="0" smtClean="0"/>
              <a:t>征税机关</a:t>
            </a:r>
            <a:r>
              <a:rPr lang="zh-CN" altLang="en-US" sz="2000" dirty="0" smtClean="0"/>
              <a:t>加</a:t>
            </a:r>
            <a:r>
              <a:rPr lang="zh-CN" altLang="en-US" sz="2000" dirty="0"/>
              <a:t>载。</a:t>
            </a:r>
            <a:endParaRPr lang="zh-CN" altLang="en-US" sz="2000" dirty="0"/>
          </a:p>
        </p:txBody>
      </p:sp>
      <p:pic>
        <p:nvPicPr>
          <p:cNvPr id="7" name="图片 6" descr="企业档案信息界面"/>
          <p:cNvPicPr>
            <a:picLocks noChangeAspect="1"/>
          </p:cNvPicPr>
          <p:nvPr/>
        </p:nvPicPr>
        <p:blipFill>
          <a:blip r:embed="rId1"/>
          <a:srcRect t="4959" b="3844"/>
          <a:stretch>
            <a:fillRect/>
          </a:stretch>
        </p:blipFill>
        <p:spPr>
          <a:xfrm>
            <a:off x="636905" y="1905635"/>
            <a:ext cx="8165465" cy="3841750"/>
          </a:xfrm>
          <a:prstGeom prst="rect">
            <a:avLst/>
          </a:prstGeom>
        </p:spPr>
      </p:pic>
      <p:sp>
        <p:nvSpPr>
          <p:cNvPr id="3" name="文本框 2">
            <a:hlinkClick r:id="rId2" action="ppaction://hlinkfile"/>
          </p:cNvPr>
          <p:cNvSpPr txBox="1"/>
          <p:nvPr/>
        </p:nvSpPr>
        <p:spPr>
          <a:xfrm>
            <a:off x="996315" y="5938520"/>
            <a:ext cx="7151370" cy="645160"/>
          </a:xfrm>
          <a:prstGeom prst="rect">
            <a:avLst/>
          </a:prstGeom>
          <a:noFill/>
        </p:spPr>
        <p:txBody>
          <a:bodyPr wrap="square" rtlCol="0">
            <a:spAutoFit/>
          </a:bodyPr>
          <a:p>
            <a:r>
              <a:rPr lang="en-US">
                <a:solidFill>
                  <a:srgbClr val="FF0000"/>
                </a:solidFill>
                <a:sym typeface="+mn-ea"/>
              </a:rPr>
              <a:t>文档3.无退税勾选模块的原因</a:t>
            </a:r>
            <a:r>
              <a:rPr lang="zh-CN">
                <a:solidFill>
                  <a:srgbClr val="FF0000"/>
                </a:solidFill>
                <a:sym typeface="+mn-ea"/>
              </a:rPr>
              <a:t>及处理方案</a:t>
            </a:r>
            <a:endParaRPr lang="en-US">
              <a:solidFill>
                <a:srgbClr val="FF0000"/>
              </a:solidFill>
            </a:endParaRPr>
          </a:p>
          <a:p>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5" name="文本框 4"/>
          <p:cNvSpPr txBox="1"/>
          <p:nvPr/>
        </p:nvSpPr>
        <p:spPr>
          <a:xfrm>
            <a:off x="347980" y="130175"/>
            <a:ext cx="6686550" cy="521970"/>
          </a:xfrm>
          <a:prstGeom prst="rect">
            <a:avLst/>
          </a:prstGeom>
          <a:noFill/>
        </p:spPr>
        <p:txBody>
          <a:bodyPr wrap="square" rtlCol="0">
            <a:spAutoFit/>
          </a:bodyPr>
          <a:lstStyle/>
          <a:p>
            <a:pPr algn="ct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三、</a:t>
            </a:r>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sym typeface="+mn-ea"/>
              </a:rPr>
              <a:t>企业可能遇到什么问题？</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1179830" y="1028065"/>
            <a:ext cx="6588760" cy="460375"/>
          </a:xfrm>
          <a:prstGeom prst="rect">
            <a:avLst/>
          </a:prstGeom>
          <a:noFill/>
        </p:spPr>
        <p:txBody>
          <a:bodyPr wrap="square" rtlCol="0">
            <a:spAutoFit/>
          </a:bodyPr>
          <a:lstStyle/>
          <a:p>
            <a:r>
              <a:rPr lang="zh-CN" altLang="en-US" sz="2400">
                <a:sym typeface="+mn-ea"/>
              </a:rPr>
              <a:t>（二）特殊业务类</a:t>
            </a:r>
            <a:endParaRPr lang="zh-CN" altLang="en-US" sz="2400"/>
          </a:p>
        </p:txBody>
      </p:sp>
      <p:sp>
        <p:nvSpPr>
          <p:cNvPr id="3" name="文本框 2"/>
          <p:cNvSpPr txBox="1"/>
          <p:nvPr/>
        </p:nvSpPr>
        <p:spPr>
          <a:xfrm>
            <a:off x="748030" y="1662430"/>
            <a:ext cx="7766685" cy="3046095"/>
          </a:xfrm>
          <a:prstGeom prst="rect">
            <a:avLst/>
          </a:prstGeom>
          <a:noFill/>
        </p:spPr>
        <p:txBody>
          <a:bodyPr wrap="square" rtlCol="0">
            <a:spAutoFit/>
          </a:bodyPr>
          <a:lstStyle/>
          <a:p>
            <a:r>
              <a:rPr lang="en-US" altLang="zh-CN" sz="2400" dirty="0" err="1"/>
              <a:t>       按照目前发票综服平台规则</a:t>
            </a:r>
            <a:r>
              <a:rPr lang="en-US" altLang="zh-CN" sz="2400" dirty="0" smtClean="0"/>
              <a:t>，</a:t>
            </a:r>
            <a:r>
              <a:rPr lang="zh-CN" altLang="en-US" sz="2400" dirty="0" smtClean="0"/>
              <a:t>只有</a:t>
            </a:r>
            <a:r>
              <a:rPr lang="en-US" altLang="zh-CN" sz="2400" dirty="0" err="1" smtClean="0"/>
              <a:t>外贸企业</a:t>
            </a:r>
            <a:r>
              <a:rPr lang="en-US" altLang="zh-CN" sz="2400" dirty="0" err="1"/>
              <a:t>、综服企业和其他企业能够使用退税勾选模块</a:t>
            </a:r>
            <a:r>
              <a:rPr lang="en-US" altLang="zh-CN" sz="2400" dirty="0"/>
              <a:t>。</a:t>
            </a:r>
            <a:endParaRPr lang="en-US" altLang="zh-CN" sz="2400" dirty="0"/>
          </a:p>
          <a:p>
            <a:r>
              <a:rPr lang="en-US" altLang="zh-CN" sz="2400" dirty="0"/>
              <a:t>        实际业务中，生产企业也有退税勾选的需求。比如生产企业如果有出口旧设备业务、购进自用货物业务等，这些业务对应的增值税专用发票也需要进行退税勾选才能办理退税。</a:t>
            </a:r>
            <a:endParaRPr lang="en-US" altLang="zh-CN" sz="2400" dirty="0"/>
          </a:p>
          <a:p>
            <a:r>
              <a:rPr lang="zh-CN" altLang="en-US" sz="2400" dirty="0"/>
              <a:t>       此类企业在需要进行退税勾选时请及时与退税机关取得联系！</a:t>
            </a:r>
            <a:endParaRPr lang="zh-CN"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8"/>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52600" y="1447800"/>
            <a:ext cx="5181600" cy="345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6" name="矩形 5"/>
          <p:cNvSpPr/>
          <p:nvPr/>
        </p:nvSpPr>
        <p:spPr>
          <a:xfrm>
            <a:off x="1090295" y="2829560"/>
            <a:ext cx="6963410" cy="1198880"/>
          </a:xfrm>
          <a:prstGeom prst="rect">
            <a:avLst/>
          </a:prstGeom>
          <a:noFill/>
          <a:ln>
            <a:noFill/>
          </a:ln>
        </p:spPr>
        <p:txBody>
          <a:bodyPr wrap="none" rtlCol="0" anchor="t">
            <a:spAutoFit/>
          </a:bodyPr>
          <a:lstStyle/>
          <a:p>
            <a:pPr algn="ctr"/>
            <a:r>
              <a:rPr lang="zh-CN" altLang="en-US" sz="7200" b="1">
                <a:ln w="22225">
                  <a:solidFill>
                    <a:schemeClr val="accent2"/>
                  </a:solidFill>
                  <a:prstDash val="solid"/>
                </a:ln>
                <a:solidFill>
                  <a:schemeClr val="accent2">
                    <a:lumMod val="40000"/>
                    <a:lumOff val="60000"/>
                  </a:schemeClr>
                </a:solidFill>
                <a:effectLst/>
              </a:rPr>
              <a:t>发票</a:t>
            </a:r>
            <a:r>
              <a:rPr lang="en-US" altLang="zh-CN" sz="7200" b="1">
                <a:ln w="22225">
                  <a:solidFill>
                    <a:schemeClr val="accent2"/>
                  </a:solidFill>
                  <a:prstDash val="solid"/>
                </a:ln>
                <a:solidFill>
                  <a:schemeClr val="accent2">
                    <a:lumMod val="40000"/>
                    <a:lumOff val="60000"/>
                  </a:schemeClr>
                </a:solidFill>
                <a:effectLst/>
              </a:rPr>
              <a:t>2.0</a:t>
            </a:r>
            <a:r>
              <a:rPr lang="zh-CN" altLang="en-US" sz="7200" b="1">
                <a:ln w="22225">
                  <a:solidFill>
                    <a:schemeClr val="accent2"/>
                  </a:solidFill>
                  <a:prstDash val="solid"/>
                </a:ln>
                <a:solidFill>
                  <a:schemeClr val="accent2">
                    <a:lumMod val="40000"/>
                    <a:lumOff val="60000"/>
                  </a:schemeClr>
                </a:solidFill>
                <a:effectLst/>
              </a:rPr>
              <a:t>是什么？</a:t>
            </a:r>
            <a:endParaRPr lang="zh-CN" altLang="en-US" sz="7200" b="1">
              <a:ln w="22225">
                <a:solidFill>
                  <a:schemeClr val="accent2"/>
                </a:solidFill>
                <a:prstDash val="solid"/>
              </a:ln>
              <a:solidFill>
                <a:schemeClr val="accent2">
                  <a:lumMod val="40000"/>
                  <a:lumOff val="60000"/>
                </a:schemeClr>
              </a:solidFill>
              <a:effectLst/>
            </a:endParaRPr>
          </a:p>
        </p:txBody>
      </p:sp>
      <p:sp>
        <p:nvSpPr>
          <p:cNvPr id="3" name="文本框 2"/>
          <p:cNvSpPr txBox="1"/>
          <p:nvPr/>
        </p:nvSpPr>
        <p:spPr>
          <a:xfrm>
            <a:off x="805180" y="4739005"/>
            <a:ext cx="2632075" cy="368300"/>
          </a:xfrm>
          <a:prstGeom prst="rect">
            <a:avLst/>
          </a:prstGeom>
          <a:noFill/>
        </p:spPr>
        <p:txBody>
          <a:bodyPr wrap="square" rtlCol="0">
            <a:spAutoFit/>
          </a:bodyPr>
          <a:p>
            <a:r>
              <a:rPr lang="zh-CN" altLang="en-US">
                <a:hlinkClick r:id="rId1" action="ppaction://hlinkfile"/>
              </a:rPr>
              <a:t>退税勾选</a:t>
            </a:r>
            <a:endParaRPr lang="zh-CN" altLang="en-US"/>
          </a:p>
        </p:txBody>
      </p:sp>
      <p:sp>
        <p:nvSpPr>
          <p:cNvPr id="5" name="文本框 4">
            <a:hlinkClick r:id="rId2" action="ppaction://hlinkfile"/>
          </p:cNvPr>
          <p:cNvSpPr txBox="1"/>
          <p:nvPr/>
        </p:nvSpPr>
        <p:spPr>
          <a:xfrm>
            <a:off x="805180" y="5214620"/>
            <a:ext cx="2632075" cy="368300"/>
          </a:xfrm>
          <a:prstGeom prst="rect">
            <a:avLst/>
          </a:prstGeom>
          <a:noFill/>
        </p:spPr>
        <p:txBody>
          <a:bodyPr wrap="square" rtlCol="0">
            <a:spAutoFit/>
          </a:bodyPr>
          <a:p>
            <a:r>
              <a:rPr lang="zh-CN" altLang="en-US" u="sng">
                <a:solidFill>
                  <a:srgbClr val="92D050"/>
                </a:solidFill>
              </a:rPr>
              <a:t>代办退税勾选</a:t>
            </a:r>
            <a:endParaRPr lang="zh-CN" altLang="en-US" u="sng">
              <a:solidFill>
                <a:srgbClr val="92D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3" name="文本框 2"/>
          <p:cNvSpPr txBox="1"/>
          <p:nvPr/>
        </p:nvSpPr>
        <p:spPr>
          <a:xfrm>
            <a:off x="991235" y="1333500"/>
            <a:ext cx="6715760" cy="1106805"/>
          </a:xfrm>
          <a:prstGeom prst="rect">
            <a:avLst/>
          </a:prstGeom>
          <a:noFill/>
        </p:spPr>
        <p:txBody>
          <a:bodyPr wrap="square" rtlCol="0">
            <a:spAutoFit/>
          </a:bodyPr>
          <a:lstStyle/>
          <a:p>
            <a:r>
              <a:rPr lang="zh-CN" altLang="en-US" sz="2400">
                <a:sym typeface="+mn-ea"/>
              </a:rPr>
              <a:t>对企业的直接体验：优化升级了原增值税发票选择确认平台和发票查验平台。</a:t>
            </a:r>
            <a:endParaRPr lang="zh-CN" altLang="en-US"/>
          </a:p>
          <a:p>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一、发票2.0是什么？</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1"/>
          <a:stretch>
            <a:fillRect/>
          </a:stretch>
        </p:blipFill>
        <p:spPr>
          <a:xfrm>
            <a:off x="323215" y="2363470"/>
            <a:ext cx="8475980" cy="2590165"/>
          </a:xfrm>
          <a:prstGeom prst="rect">
            <a:avLst/>
          </a:prstGeom>
        </p:spPr>
      </p:pic>
      <p:sp>
        <p:nvSpPr>
          <p:cNvPr id="8" name="文本框 7"/>
          <p:cNvSpPr txBox="1"/>
          <p:nvPr/>
        </p:nvSpPr>
        <p:spPr>
          <a:xfrm>
            <a:off x="1214120" y="5224145"/>
            <a:ext cx="6715760" cy="737235"/>
          </a:xfrm>
          <a:prstGeom prst="rect">
            <a:avLst/>
          </a:prstGeom>
          <a:noFill/>
        </p:spPr>
        <p:txBody>
          <a:bodyPr wrap="square" rtlCol="0">
            <a:spAutoFit/>
          </a:bodyPr>
          <a:p>
            <a:r>
              <a:rPr lang="zh-CN" altLang="en-US" sz="2400"/>
              <a:t>2019年11月1日：在北京市推广使用。</a:t>
            </a:r>
            <a:endParaRPr lang="zh-CN" altLang="en-US"/>
          </a:p>
          <a:p>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9" name="矩形 8"/>
          <p:cNvSpPr/>
          <p:nvPr/>
        </p:nvSpPr>
        <p:spPr>
          <a:xfrm>
            <a:off x="323528" y="1268760"/>
            <a:ext cx="8496944" cy="1754326"/>
          </a:xfrm>
          <a:prstGeom prst="rect">
            <a:avLst/>
          </a:prstGeom>
        </p:spPr>
        <p:txBody>
          <a:bodyPr wrap="square">
            <a:spAutoFit/>
          </a:bodyPr>
          <a:lstStyle/>
          <a:p>
            <a:r>
              <a:rPr lang="en-US" altLang="zh-CN" dirty="0"/>
              <a:t>      </a:t>
            </a:r>
            <a:endParaRPr lang="en-US" altLang="zh-CN" b="1" dirty="0"/>
          </a:p>
          <a:p>
            <a:endParaRPr lang="en-US" altLang="zh-CN" b="1" dirty="0"/>
          </a:p>
          <a:p>
            <a:endParaRPr lang="en-US" altLang="zh-CN" dirty="0"/>
          </a:p>
          <a:p>
            <a:endParaRPr lang="zh-CN" altLang="zh-CN" dirty="0"/>
          </a:p>
          <a:p>
            <a:endParaRPr lang="en-US" altLang="zh-CN" dirty="0"/>
          </a:p>
          <a:p>
            <a:endParaRPr lang="en-US" altLang="zh-CN" dirty="0"/>
          </a:p>
        </p:txBody>
      </p:sp>
      <p:sp>
        <p:nvSpPr>
          <p:cNvPr id="6" name="矩形 5"/>
          <p:cNvSpPr/>
          <p:nvPr/>
        </p:nvSpPr>
        <p:spPr>
          <a:xfrm>
            <a:off x="630555" y="2413635"/>
            <a:ext cx="7881620" cy="2306955"/>
          </a:xfrm>
          <a:prstGeom prst="rect">
            <a:avLst/>
          </a:prstGeom>
          <a:noFill/>
          <a:ln>
            <a:noFill/>
          </a:ln>
        </p:spPr>
        <p:txBody>
          <a:bodyPr wrap="none" rtlCol="0" anchor="t">
            <a:spAutoFit/>
          </a:bodyPr>
          <a:lstStyle/>
          <a:p>
            <a:pPr algn="ctr"/>
            <a:r>
              <a:rPr lang="zh-CN" altLang="en-US" sz="7200" b="1">
                <a:ln w="22225">
                  <a:solidFill>
                    <a:schemeClr val="accent2"/>
                  </a:solidFill>
                  <a:prstDash val="solid"/>
                </a:ln>
                <a:solidFill>
                  <a:schemeClr val="accent2">
                    <a:lumMod val="40000"/>
                    <a:lumOff val="60000"/>
                  </a:schemeClr>
                </a:solidFill>
                <a:effectLst/>
              </a:rPr>
              <a:t>发票</a:t>
            </a:r>
            <a:r>
              <a:rPr lang="en-US" altLang="zh-CN" sz="7200" b="1">
                <a:ln w="22225">
                  <a:solidFill>
                    <a:schemeClr val="accent2"/>
                  </a:solidFill>
                  <a:prstDash val="solid"/>
                </a:ln>
                <a:solidFill>
                  <a:schemeClr val="accent2">
                    <a:lumMod val="40000"/>
                    <a:lumOff val="60000"/>
                  </a:schemeClr>
                </a:solidFill>
                <a:effectLst/>
              </a:rPr>
              <a:t>2.0</a:t>
            </a:r>
            <a:r>
              <a:rPr lang="zh-CN" altLang="en-US" sz="7200" b="1">
                <a:ln w="22225">
                  <a:solidFill>
                    <a:schemeClr val="accent2"/>
                  </a:solidFill>
                  <a:prstDash val="solid"/>
                </a:ln>
                <a:solidFill>
                  <a:schemeClr val="accent2">
                    <a:lumMod val="40000"/>
                    <a:lumOff val="60000"/>
                  </a:schemeClr>
                </a:solidFill>
                <a:effectLst/>
              </a:rPr>
              <a:t>上线前后会</a:t>
            </a:r>
            <a:endParaRPr lang="zh-CN" altLang="en-US" sz="7200" b="1">
              <a:ln w="22225">
                <a:solidFill>
                  <a:schemeClr val="accent2"/>
                </a:solidFill>
                <a:prstDash val="solid"/>
              </a:ln>
              <a:solidFill>
                <a:schemeClr val="accent2">
                  <a:lumMod val="40000"/>
                  <a:lumOff val="60000"/>
                </a:schemeClr>
              </a:solidFill>
              <a:effectLst/>
            </a:endParaRPr>
          </a:p>
          <a:p>
            <a:pPr algn="ctr"/>
            <a:r>
              <a:rPr lang="zh-CN" altLang="en-US" sz="7200" b="1">
                <a:ln w="22225">
                  <a:solidFill>
                    <a:schemeClr val="accent2"/>
                  </a:solidFill>
                  <a:prstDash val="solid"/>
                </a:ln>
                <a:solidFill>
                  <a:schemeClr val="accent2">
                    <a:lumMod val="40000"/>
                    <a:lumOff val="60000"/>
                  </a:schemeClr>
                </a:solidFill>
                <a:effectLst/>
              </a:rPr>
              <a:t>有什么变化？</a:t>
            </a:r>
            <a:endParaRPr lang="zh-CN" altLang="en-US" sz="7200" b="1">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975995" y="2926715"/>
            <a:ext cx="7191375" cy="2061210"/>
          </a:xfrm>
          <a:prstGeom prst="rect">
            <a:avLst/>
          </a:prstGeom>
          <a:noFill/>
        </p:spPr>
        <p:txBody>
          <a:bodyPr wrap="square" rtlCol="0">
            <a:spAutoFit/>
          </a:bodyPr>
          <a:lstStyle/>
          <a:p>
            <a:r>
              <a:rPr lang="zh-CN" altLang="en-US" sz="2000" b="1" dirty="0"/>
              <a:t>企业</a:t>
            </a:r>
            <a:r>
              <a:rPr lang="zh-CN" altLang="en-US" sz="2000" b="1" dirty="0" smtClean="0"/>
              <a:t>：</a:t>
            </a:r>
            <a:endParaRPr lang="en-US" altLang="zh-CN" sz="2000" b="1" dirty="0"/>
          </a:p>
          <a:p>
            <a:r>
              <a:rPr lang="zh-CN" altLang="en-US" dirty="0" smtClean="0"/>
              <a:t>增</a:t>
            </a:r>
            <a:r>
              <a:rPr lang="zh-CN" altLang="en-US" dirty="0"/>
              <a:t>值税发票综合服务平台（企业版）</a:t>
            </a:r>
            <a:endParaRPr lang="zh-CN" altLang="en-US" dirty="0"/>
          </a:p>
          <a:p>
            <a:endParaRPr lang="zh-CN" altLang="en-US" dirty="0"/>
          </a:p>
          <a:p>
            <a:r>
              <a:rPr lang="zh-CN" altLang="en-US" dirty="0"/>
              <a:t>优化功能：发票确认用途后再勾选、抵扣勾选增加确认签名操作、抵扣勾选可根据企业实际情况调整有效抵扣税额或不抵扣、增加出口转内销发票勾选和查询、增值税发票全生命周期展示、发票下载、风险管控、</a:t>
            </a:r>
            <a:r>
              <a:rPr lang="zh-CN" altLang="en-US" dirty="0">
                <a:solidFill>
                  <a:schemeClr val="tx1"/>
                </a:solidFill>
              </a:rPr>
              <a:t>注销勾选、回退税款所属期、异常发票查询等。</a:t>
            </a:r>
            <a:endParaRPr lang="zh-CN" altLang="en-US" dirty="0">
              <a:solidFill>
                <a:schemeClr val="tx1"/>
              </a:solidFill>
            </a:endParaRPr>
          </a:p>
        </p:txBody>
      </p:sp>
      <p:sp>
        <p:nvSpPr>
          <p:cNvPr id="7" name="文本框 6"/>
          <p:cNvSpPr txBox="1"/>
          <p:nvPr/>
        </p:nvSpPr>
        <p:spPr>
          <a:xfrm>
            <a:off x="539750" y="1203960"/>
            <a:ext cx="7702550" cy="1568450"/>
          </a:xfrm>
          <a:prstGeom prst="rect">
            <a:avLst/>
          </a:prstGeom>
          <a:noFill/>
        </p:spPr>
        <p:txBody>
          <a:bodyPr wrap="square" rtlCol="0">
            <a:spAutoFit/>
          </a:bodyPr>
          <a:lstStyle/>
          <a:p>
            <a:r>
              <a:rPr lang="zh-CN" altLang="en-US" sz="2400" b="1"/>
              <a:t>针对所有企业：</a:t>
            </a:r>
            <a:endParaRPr lang="zh-CN" altLang="en-US" sz="2400" b="1"/>
          </a:p>
          <a:p>
            <a:r>
              <a:rPr lang="zh-CN" altLang="en-US" sz="2400" b="1"/>
              <a:t>               </a:t>
            </a:r>
            <a:endParaRPr lang="zh-CN" altLang="en-US" sz="2400" b="1"/>
          </a:p>
          <a:p>
            <a:r>
              <a:rPr lang="zh-CN" altLang="en-US" sz="2400" b="1"/>
              <a:t>               </a:t>
            </a:r>
            <a:r>
              <a:rPr lang="zh-CN" altLang="en-US" sz="2400" dirty="0">
                <a:sym typeface="+mn-ea"/>
              </a:rPr>
              <a:t>企</a:t>
            </a:r>
            <a:r>
              <a:rPr lang="zh-CN" altLang="en-US" sz="2400" dirty="0" smtClean="0">
                <a:sym typeface="+mn-ea"/>
              </a:rPr>
              <a:t>业的所有发票都需要在此平台进行勾选</a:t>
            </a:r>
            <a:endParaRPr lang="zh-CN" altLang="en-US" sz="2400" dirty="0"/>
          </a:p>
          <a:p>
            <a:endParaRPr lang="zh-CN" altLang="en-US" sz="24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374650" y="984250"/>
            <a:ext cx="7976235" cy="460375"/>
          </a:xfrm>
          <a:prstGeom prst="rect">
            <a:avLst/>
          </a:prstGeom>
          <a:noFill/>
        </p:spPr>
        <p:txBody>
          <a:bodyPr wrap="square" rtlCol="0">
            <a:spAutoFit/>
          </a:bodyPr>
          <a:lstStyle/>
          <a:p>
            <a:r>
              <a:rPr lang="zh-CN" altLang="en-US" sz="2400" b="1"/>
              <a:t>增值税发票综合服务平台（企业版）</a:t>
            </a:r>
            <a:r>
              <a:rPr lang="en-US" altLang="zh-CN" sz="2400" b="1"/>
              <a:t>——</a:t>
            </a:r>
            <a:r>
              <a:rPr lang="zh-CN" altLang="en-US" sz="2400" b="1"/>
              <a:t>针对所有企业：</a:t>
            </a:r>
            <a:endParaRPr lang="zh-CN" altLang="en-US" sz="2400" b="1"/>
          </a:p>
        </p:txBody>
      </p:sp>
      <p:graphicFrame>
        <p:nvGraphicFramePr>
          <p:cNvPr id="6" name="内容占位符 5"/>
          <p:cNvGraphicFramePr>
            <a:graphicFrameLocks noGrp="1"/>
          </p:cNvGraphicFramePr>
          <p:nvPr>
            <p:ph idx="1"/>
          </p:nvPr>
        </p:nvGraphicFramePr>
        <p:xfrm>
          <a:off x="453390" y="1888490"/>
          <a:ext cx="8237855" cy="3997960"/>
        </p:xfrm>
        <a:graphic>
          <a:graphicData uri="http://schemas.openxmlformats.org/drawingml/2006/table">
            <a:tbl>
              <a:tblPr firstRow="1" bandRow="1">
                <a:tableStyleId>{5C22544A-7EE6-4342-B048-85BDC9FD1C3A}</a:tableStyleId>
              </a:tblPr>
              <a:tblGrid>
                <a:gridCol w="720090"/>
                <a:gridCol w="2252980"/>
                <a:gridCol w="5264785"/>
              </a:tblGrid>
              <a:tr h="518160">
                <a:tc gridSpan="3">
                  <a:txBody>
                    <a:bodyPr/>
                    <a:lstStyle/>
                    <a:p>
                      <a:pPr algn="ctr">
                        <a:buNone/>
                      </a:pPr>
                      <a:r>
                        <a:rPr lang="zh-CN" altLang="en-US" sz="2800" dirty="0">
                          <a:latin typeface="微软雅黑" panose="020B0503020204020204" pitchFamily="34" charset="-122"/>
                          <a:ea typeface="微软雅黑" panose="020B0503020204020204" pitchFamily="34" charset="-122"/>
                        </a:rPr>
                        <a:t>新  增</a:t>
                      </a:r>
                      <a:r>
                        <a:rPr lang="en-US" altLang="zh-CN"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企业端）</a:t>
                      </a:r>
                      <a:endParaRPr lang="zh-CN" altLang="zh-CN" sz="2800" dirty="0">
                        <a:latin typeface="微软雅黑" panose="020B0503020204020204" pitchFamily="34" charset="-122"/>
                        <a:ea typeface="微软雅黑" panose="020B0503020204020204" pitchFamily="34" charset="-122"/>
                      </a:endParaRPr>
                    </a:p>
                  </a:txBody>
                  <a:tcPr/>
                </a:tc>
                <a:tc hMerge="1">
                  <a:tcPr/>
                </a:tc>
                <a:tc hMerge="1">
                  <a:tcPr/>
                </a:tc>
              </a:tr>
              <a:tr h="370840">
                <a:tc>
                  <a:txBody>
                    <a:bodyPr/>
                    <a:lstStyle/>
                    <a:p>
                      <a:pPr algn="ctr"/>
                      <a:r>
                        <a:rPr lang="zh-CN" altLang="en-US" dirty="0"/>
                        <a:t>序号</a:t>
                      </a:r>
                      <a:endParaRPr lang="zh-CN" altLang="en-US" dirty="0">
                        <a:latin typeface="微软雅黑" panose="020B0503020204020204" pitchFamily="34" charset="-122"/>
                        <a:ea typeface="微软雅黑" panose="020B0503020204020204" pitchFamily="34" charset="-122"/>
                      </a:endParaRPr>
                    </a:p>
                  </a:txBody>
                  <a:tcPr>
                    <a:solidFill>
                      <a:schemeClr val="accent1">
                        <a:lumMod val="60000"/>
                        <a:lumOff val="40000"/>
                      </a:schemeClr>
                    </a:solidFill>
                  </a:tcPr>
                </a:tc>
                <a:tc>
                  <a:txBody>
                    <a:bodyPr/>
                    <a:lstStyle/>
                    <a:p>
                      <a:pPr algn="ctr"/>
                      <a:r>
                        <a:rPr lang="zh-CN" altLang="en-US" dirty="0"/>
                        <a:t>现有系统</a:t>
                      </a:r>
                      <a:endParaRPr lang="zh-CN" altLang="en-US" dirty="0">
                        <a:latin typeface="微软雅黑" panose="020B0503020204020204" pitchFamily="34" charset="-122"/>
                        <a:ea typeface="微软雅黑" panose="020B0503020204020204" pitchFamily="34" charset="-122"/>
                      </a:endParaRPr>
                    </a:p>
                  </a:txBody>
                  <a:tcPr>
                    <a:solidFill>
                      <a:schemeClr val="accent1">
                        <a:lumMod val="60000"/>
                        <a:lumOff val="40000"/>
                      </a:schemeClr>
                    </a:solidFill>
                  </a:tcPr>
                </a:tc>
                <a:tc>
                  <a:txBody>
                    <a:bodyPr/>
                    <a:lstStyle/>
                    <a:p>
                      <a:pPr algn="ctr"/>
                      <a:r>
                        <a:rPr lang="zh-CN" altLang="en-US" dirty="0"/>
                        <a:t>系统</a:t>
                      </a:r>
                      <a:r>
                        <a:rPr lang="en-US" altLang="zh-CN" dirty="0"/>
                        <a:t>2.0</a:t>
                      </a:r>
                      <a:r>
                        <a:rPr lang="zh-CN" altLang="en-US" dirty="0"/>
                        <a:t>版</a:t>
                      </a:r>
                      <a:endParaRPr lang="zh-CN" altLang="en-US" dirty="0">
                        <a:latin typeface="微软雅黑" panose="020B0503020204020204" pitchFamily="34" charset="-122"/>
                        <a:ea typeface="微软雅黑" panose="020B0503020204020204" pitchFamily="34" charset="-122"/>
                      </a:endParaRPr>
                    </a:p>
                  </a:txBody>
                  <a:tcPr>
                    <a:solidFill>
                      <a:schemeClr val="accent1">
                        <a:lumMod val="60000"/>
                        <a:lumOff val="40000"/>
                      </a:schemeClr>
                    </a:solidFill>
                  </a:tcPr>
                </a:tc>
              </a:tr>
              <a:tr h="226695">
                <a:tc>
                  <a:txBody>
                    <a:bodyPr/>
                    <a:lstStyle/>
                    <a:p>
                      <a:pPr algn="ctr"/>
                      <a:r>
                        <a:rPr lang="en-US" altLang="zh-CN" dirty="0">
                          <a:latin typeface="微软雅黑" panose="020B0503020204020204" pitchFamily="34" charset="-122"/>
                          <a:ea typeface="微软雅黑" panose="020B0503020204020204" pitchFamily="34" charset="-122"/>
                        </a:rPr>
                        <a:t>1</a:t>
                      </a:r>
                      <a:endParaRPr lang="zh-CN" altLang="en-US" dirty="0">
                        <a:latin typeface="微软雅黑" panose="020B0503020204020204" pitchFamily="34" charset="-122"/>
                        <a:ea typeface="微软雅黑" panose="020B0503020204020204" pitchFamily="34" charset="-122"/>
                      </a:endParaRPr>
                    </a:p>
                  </a:txBody>
                  <a:tcPr/>
                </a:tc>
                <a:tc>
                  <a:txBody>
                    <a:bodyPr/>
                    <a:lstStyle/>
                    <a:p>
                      <a:pPr marL="0" algn="l" defTabSz="914400" rtl="0" eaLnBrk="1" latinLnBrk="0" hangingPunct="1"/>
                      <a:r>
                        <a:rPr lang="zh-CN" altLang="en-US" sz="1800" kern="1200" dirty="0">
                          <a:solidFill>
                            <a:schemeClr val="dk1"/>
                          </a:solidFill>
                          <a:latin typeface="微软雅黑" panose="020B0503020204020204" pitchFamily="34" charset="-122"/>
                          <a:ea typeface="微软雅黑" panose="020B0503020204020204" pitchFamily="34" charset="-122"/>
                          <a:cs typeface="+mn-cs"/>
                        </a:rPr>
                        <a:t>无</a:t>
                      </a:r>
                      <a:endParaRPr lang="zh-CN" altLang="en-US" sz="1800" kern="1200" dirty="0">
                        <a:solidFill>
                          <a:schemeClr val="dk1"/>
                        </a:solidFill>
                        <a:latin typeface="微软雅黑" panose="020B0503020204020204" pitchFamily="34" charset="-122"/>
                        <a:ea typeface="微软雅黑" panose="020B0503020204020204" pitchFamily="34" charset="-122"/>
                        <a:cs typeface="+mn-cs"/>
                      </a:endParaRPr>
                    </a:p>
                  </a:txBody>
                  <a:tcPr/>
                </a:tc>
                <a:tc>
                  <a:txBody>
                    <a:bodyPr/>
                    <a:lstStyle/>
                    <a:p>
                      <a:pPr marL="0" algn="l" defTabSz="914400" rtl="0" eaLnBrk="1" latinLnBrk="0" hangingPunct="1"/>
                      <a:r>
                        <a:rPr lang="zh-CN" altLang="en-US" sz="1800" dirty="0">
                          <a:solidFill>
                            <a:schemeClr val="tx1"/>
                          </a:solidFill>
                          <a:latin typeface="微软雅黑" panose="020B0503020204020204" pitchFamily="34" charset="-122"/>
                          <a:ea typeface="微软雅黑" panose="020B0503020204020204" pitchFamily="34" charset="-122"/>
                        </a:rPr>
                        <a:t>抵扣勾选增加确认签名操作</a:t>
                      </a:r>
                      <a:endParaRPr lang="zh-CN" altLang="en-US" sz="1800" kern="1200" dirty="0">
                        <a:solidFill>
                          <a:srgbClr val="FF0000"/>
                        </a:solidFill>
                        <a:latin typeface="微软雅黑" panose="020B0503020204020204" pitchFamily="34" charset="-122"/>
                        <a:ea typeface="微软雅黑" panose="020B0503020204020204" pitchFamily="34" charset="-122"/>
                        <a:cs typeface="+mn-cs"/>
                      </a:endParaRPr>
                    </a:p>
                  </a:txBody>
                  <a:tcPr/>
                </a:tc>
              </a:tr>
              <a:tr h="0">
                <a:tc>
                  <a:txBody>
                    <a:bodyPr/>
                    <a:lstStyle/>
                    <a:p>
                      <a:pPr algn="ctr"/>
                      <a:r>
                        <a:rPr lang="en-US" altLang="zh-CN" dirty="0">
                          <a:latin typeface="微软雅黑" panose="020B0503020204020204" pitchFamily="34" charset="-122"/>
                          <a:ea typeface="微软雅黑" panose="020B0503020204020204" pitchFamily="34" charset="-122"/>
                        </a:rPr>
                        <a:t>2</a:t>
                      </a:r>
                      <a:endParaRPr lang="zh-CN" altLang="en-US" dirty="0">
                        <a:latin typeface="微软雅黑" panose="020B0503020204020204" pitchFamily="34" charset="-122"/>
                        <a:ea typeface="微软雅黑" panose="020B0503020204020204" pitchFamily="34" charset="-122"/>
                      </a:endParaRPr>
                    </a:p>
                  </a:txBody>
                  <a:tcPr/>
                </a:tc>
                <a:tc>
                  <a:txBody>
                    <a:bodyPr/>
                    <a:lstStyle/>
                    <a:p>
                      <a:r>
                        <a:rPr lang="zh-CN" altLang="en-US" dirty="0">
                          <a:solidFill>
                            <a:schemeClr val="tx1"/>
                          </a:solidFill>
                          <a:latin typeface="微软雅黑" panose="020B0503020204020204" pitchFamily="34" charset="-122"/>
                          <a:ea typeface="微软雅黑" panose="020B0503020204020204" pitchFamily="34" charset="-122"/>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800" dirty="0">
                          <a:solidFill>
                            <a:schemeClr val="tx1"/>
                          </a:solidFill>
                          <a:latin typeface="微软雅黑" panose="020B0503020204020204" pitchFamily="34" charset="-122"/>
                          <a:ea typeface="微软雅黑" panose="020B0503020204020204" pitchFamily="34" charset="-122"/>
                        </a:rPr>
                        <a:t>抵扣勾选可根据实际情况调整有效抵扣税额或不抵扣</a:t>
                      </a:r>
                      <a:endParaRPr lang="zh-CN" altLang="en-US" sz="1800" dirty="0">
                        <a:solidFill>
                          <a:schemeClr val="tx1"/>
                        </a:solidFill>
                        <a:latin typeface="微软雅黑" panose="020B0503020204020204" pitchFamily="34" charset="-122"/>
                        <a:ea typeface="微软雅黑" panose="020B0503020204020204" pitchFamily="34" charset="-122"/>
                      </a:endParaRPr>
                    </a:p>
                  </a:txBody>
                  <a:tcPr/>
                </a:tc>
              </a:tr>
              <a:tr h="0">
                <a:tc>
                  <a:txBody>
                    <a:bodyPr/>
                    <a:lstStyle/>
                    <a:p>
                      <a:pPr algn="ctr"/>
                      <a:r>
                        <a:rPr lang="en-US" altLang="zh-CN" dirty="0">
                          <a:latin typeface="微软雅黑" panose="020B0503020204020204" pitchFamily="34" charset="-122"/>
                          <a:ea typeface="微软雅黑" panose="020B0503020204020204" pitchFamily="34" charset="-122"/>
                        </a:rPr>
                        <a:t>3</a:t>
                      </a:r>
                      <a:endParaRPr lang="zh-CN" altLang="en-US" dirty="0">
                        <a:latin typeface="微软雅黑" panose="020B0503020204020204" pitchFamily="34" charset="-122"/>
                        <a:ea typeface="微软雅黑" panose="020B0503020204020204" pitchFamily="34" charset="-122"/>
                      </a:endParaRPr>
                    </a:p>
                  </a:txBody>
                  <a:tcPr/>
                </a:tc>
                <a:tc>
                  <a:txBody>
                    <a:bodyPr/>
                    <a:lstStyle/>
                    <a:p>
                      <a:r>
                        <a:rPr lang="zh-CN" altLang="en-US" sz="1800" dirty="0">
                          <a:solidFill>
                            <a:schemeClr val="tx1"/>
                          </a:solidFill>
                          <a:latin typeface="微软雅黑" panose="020B0503020204020204" pitchFamily="34" charset="-122"/>
                          <a:ea typeface="微软雅黑" panose="020B0503020204020204" pitchFamily="34" charset="-122"/>
                          <a:sym typeface="+mn-ea"/>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solidFill>
                            <a:schemeClr val="tx1"/>
                          </a:solidFill>
                          <a:latin typeface="微软雅黑" panose="020B0503020204020204" pitchFamily="34" charset="-122"/>
                          <a:ea typeface="微软雅黑" panose="020B0503020204020204" pitchFamily="34" charset="-122"/>
                        </a:rPr>
                        <a:t>出口转内销发票勾选和查询</a:t>
                      </a:r>
                      <a:endParaRPr lang="zh-CN" altLang="en-US" dirty="0">
                        <a:solidFill>
                          <a:schemeClr val="tx1"/>
                        </a:solidFill>
                        <a:latin typeface="微软雅黑" panose="020B0503020204020204" pitchFamily="34" charset="-122"/>
                        <a:ea typeface="微软雅黑" panose="020B0503020204020204" pitchFamily="34" charset="-122"/>
                      </a:endParaRPr>
                    </a:p>
                  </a:txBody>
                  <a:tcPr/>
                </a:tc>
              </a:tr>
              <a:tr h="0">
                <a:tc>
                  <a:txBody>
                    <a:bodyPr/>
                    <a:lstStyle/>
                    <a:p>
                      <a:pPr algn="ctr"/>
                      <a:r>
                        <a:rPr lang="en-US" altLang="zh-CN" dirty="0">
                          <a:latin typeface="微软雅黑" panose="020B0503020204020204" pitchFamily="34" charset="-122"/>
                          <a:ea typeface="微软雅黑" panose="020B0503020204020204" pitchFamily="34" charset="-122"/>
                        </a:rPr>
                        <a:t>4</a:t>
                      </a:r>
                      <a:endParaRPr lang="zh-CN" altLang="en-US" dirty="0">
                        <a:latin typeface="微软雅黑" panose="020B0503020204020204" pitchFamily="34" charset="-122"/>
                        <a:ea typeface="微软雅黑" panose="020B0503020204020204" pitchFamily="34" charset="-122"/>
                      </a:endParaRPr>
                    </a:p>
                  </a:txBody>
                  <a:tcPr/>
                </a:tc>
                <a:tc>
                  <a:txBody>
                    <a:bodyPr/>
                    <a:lstStyle/>
                    <a:p>
                      <a:r>
                        <a:rPr lang="zh-CN" altLang="en-US" sz="1800" dirty="0">
                          <a:solidFill>
                            <a:schemeClr val="tx1"/>
                          </a:solidFill>
                          <a:latin typeface="微软雅黑" panose="020B0503020204020204" pitchFamily="34" charset="-122"/>
                          <a:ea typeface="微软雅黑" panose="020B0503020204020204" pitchFamily="34" charset="-122"/>
                          <a:sym typeface="+mn-ea"/>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pPr marL="114300" marR="0" lvl="1" indent="-114300" algn="l" defTabSz="914400" rtl="0" eaLnBrk="1" fontAlgn="auto" latinLnBrk="0" hangingPunct="1">
                        <a:lnSpc>
                          <a:spcPct val="100000"/>
                        </a:lnSpc>
                        <a:spcBef>
                          <a:spcPct val="0"/>
                        </a:spcBef>
                        <a:spcAft>
                          <a:spcPct val="15000"/>
                        </a:spcAft>
                        <a:buClrTx/>
                        <a:buSzTx/>
                        <a:buFontTx/>
                        <a:buNone/>
                        <a:defRPr/>
                      </a:pPr>
                      <a:r>
                        <a:rPr lang="zh-CN" altLang="en-US" sz="1800" b="1" dirty="0">
                          <a:solidFill>
                            <a:srgbClr val="CC0000"/>
                          </a:solidFill>
                          <a:uFillTx/>
                          <a:latin typeface="微软雅黑" panose="020B0503020204020204" pitchFamily="34" charset="-122"/>
                          <a:ea typeface="微软雅黑" panose="020B0503020204020204" pitchFamily="34" charset="-122"/>
                          <a:cs typeface="+mn-cs"/>
                        </a:rPr>
                        <a:t>增值税发票全生命周期展示</a:t>
                      </a:r>
                      <a:endParaRPr lang="zh-CN" altLang="en-US" sz="1800" b="1" dirty="0">
                        <a:solidFill>
                          <a:srgbClr val="CC0000"/>
                        </a:solidFill>
                        <a:uFillTx/>
                        <a:latin typeface="微软雅黑" panose="020B0503020204020204" pitchFamily="34" charset="-122"/>
                        <a:ea typeface="微软雅黑" panose="020B0503020204020204" pitchFamily="34" charset="-122"/>
                        <a:cs typeface="+mn-cs"/>
                      </a:endParaRPr>
                    </a:p>
                  </a:txBody>
                  <a:tcPr/>
                </a:tc>
              </a:tr>
              <a:tr h="0">
                <a:tc>
                  <a:txBody>
                    <a:bodyPr/>
                    <a:lstStyle/>
                    <a:p>
                      <a:pPr algn="ctr">
                        <a:buNone/>
                      </a:pPr>
                      <a:r>
                        <a:rPr lang="en-US" altLang="zh-CN" dirty="0">
                          <a:latin typeface="微软雅黑" panose="020B0503020204020204" pitchFamily="34" charset="-122"/>
                          <a:ea typeface="微软雅黑" panose="020B0503020204020204" pitchFamily="34" charset="-122"/>
                        </a:rPr>
                        <a:t>5</a:t>
                      </a:r>
                      <a:endParaRPr lang="en-US" altLang="zh-CN" dirty="0">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800" dirty="0">
                          <a:solidFill>
                            <a:schemeClr val="tx1"/>
                          </a:solidFill>
                          <a:latin typeface="微软雅黑" panose="020B0503020204020204" pitchFamily="34" charset="-122"/>
                          <a:ea typeface="微软雅黑" panose="020B0503020204020204" pitchFamily="34" charset="-122"/>
                          <a:sym typeface="+mn-ea"/>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pPr marL="114300" marR="0" lvl="1" indent="-114300" algn="l" defTabSz="914400" rtl="0" eaLnBrk="1" fontAlgn="auto" latinLnBrk="0" hangingPunct="1">
                        <a:lnSpc>
                          <a:spcPct val="100000"/>
                        </a:lnSpc>
                        <a:spcBef>
                          <a:spcPct val="0"/>
                        </a:spcBef>
                        <a:spcAft>
                          <a:spcPct val="15000"/>
                        </a:spcAft>
                        <a:buClrTx/>
                        <a:buSzTx/>
                        <a:buFontTx/>
                        <a:buNone/>
                        <a:defRPr/>
                      </a:pPr>
                      <a:r>
                        <a:rPr lang="zh-CN" altLang="en-US" dirty="0">
                          <a:solidFill>
                            <a:schemeClr val="tx1"/>
                          </a:solidFill>
                          <a:latin typeface="微软雅黑" panose="020B0503020204020204" pitchFamily="34" charset="-122"/>
                          <a:ea typeface="微软雅黑" panose="020B0503020204020204" pitchFamily="34" charset="-122"/>
                        </a:rPr>
                        <a:t>注销勾选</a:t>
                      </a:r>
                      <a:endParaRPr lang="zh-CN" altLang="en-US" dirty="0">
                        <a:solidFill>
                          <a:schemeClr val="tx1"/>
                        </a:solidFill>
                        <a:latin typeface="微软雅黑" panose="020B0503020204020204" pitchFamily="34" charset="-122"/>
                        <a:ea typeface="微软雅黑" panose="020B0503020204020204" pitchFamily="34" charset="-122"/>
                      </a:endParaRPr>
                    </a:p>
                  </a:txBody>
                  <a:tcPr/>
                </a:tc>
              </a:tr>
              <a:tr h="0">
                <a:tc>
                  <a:txBody>
                    <a:bodyPr/>
                    <a:lstStyle/>
                    <a:p>
                      <a:pPr algn="ctr">
                        <a:buNone/>
                      </a:pPr>
                      <a:r>
                        <a:rPr lang="en-US" altLang="zh-CN" dirty="0">
                          <a:latin typeface="微软雅黑" panose="020B0503020204020204" pitchFamily="34" charset="-122"/>
                          <a:ea typeface="微软雅黑" panose="020B0503020204020204" pitchFamily="34" charset="-122"/>
                        </a:rPr>
                        <a:t>6</a:t>
                      </a:r>
                      <a:endParaRPr lang="en-US" altLang="zh-CN" dirty="0">
                        <a:latin typeface="微软雅黑" panose="020B0503020204020204" pitchFamily="34" charset="-122"/>
                        <a:ea typeface="微软雅黑" panose="020B0503020204020204" pitchFamily="34" charset="-122"/>
                      </a:endParaRPr>
                    </a:p>
                  </a:txBody>
                  <a:tcPr/>
                </a:tc>
                <a:tc>
                  <a:txBody>
                    <a:bodyPr/>
                    <a:lstStyle/>
                    <a:p>
                      <a:r>
                        <a:rPr lang="zh-CN" altLang="en-US" sz="1800" dirty="0">
                          <a:solidFill>
                            <a:schemeClr val="tx1"/>
                          </a:solidFill>
                          <a:latin typeface="微软雅黑" panose="020B0503020204020204" pitchFamily="34" charset="-122"/>
                          <a:ea typeface="微软雅黑" panose="020B0503020204020204" pitchFamily="34" charset="-122"/>
                          <a:sym typeface="+mn-ea"/>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pPr marL="0" algn="l" defTabSz="914400" rtl="0" eaLnBrk="1" latinLnBrk="0" hangingPunct="1"/>
                      <a:r>
                        <a:rPr lang="zh-CN" altLang="en-US" sz="1800" kern="1200" dirty="0">
                          <a:solidFill>
                            <a:schemeClr val="dk1"/>
                          </a:solidFill>
                          <a:latin typeface="微软雅黑" panose="020B0503020204020204" pitchFamily="34" charset="-122"/>
                          <a:ea typeface="微软雅黑" panose="020B0503020204020204" pitchFamily="34" charset="-122"/>
                          <a:cs typeface="+mn-cs"/>
                        </a:rPr>
                        <a:t>发票下载</a:t>
                      </a:r>
                      <a:endParaRPr lang="zh-CN" altLang="en-US" sz="1800" kern="1200" dirty="0">
                        <a:solidFill>
                          <a:srgbClr val="FF0000"/>
                        </a:solidFill>
                        <a:latin typeface="微软雅黑" panose="020B0503020204020204" pitchFamily="34" charset="-122"/>
                        <a:ea typeface="微软雅黑" panose="020B0503020204020204" pitchFamily="34" charset="-122"/>
                        <a:cs typeface="+mn-cs"/>
                      </a:endParaRPr>
                    </a:p>
                  </a:txBody>
                  <a:tcPr/>
                </a:tc>
              </a:tr>
              <a:tr h="0">
                <a:tc>
                  <a:txBody>
                    <a:bodyPr/>
                    <a:lstStyle/>
                    <a:p>
                      <a:pPr algn="ctr">
                        <a:buNone/>
                      </a:pPr>
                      <a:r>
                        <a:rPr lang="en-US" altLang="zh-CN" dirty="0">
                          <a:latin typeface="微软雅黑" panose="020B0503020204020204" pitchFamily="34" charset="-122"/>
                          <a:ea typeface="微软雅黑" panose="020B0503020204020204" pitchFamily="34" charset="-122"/>
                        </a:rPr>
                        <a:t>7</a:t>
                      </a:r>
                      <a:endParaRPr lang="en-US" altLang="zh-CN" dirty="0">
                        <a:latin typeface="微软雅黑" panose="020B0503020204020204" pitchFamily="34" charset="-122"/>
                        <a:ea typeface="微软雅黑" panose="020B0503020204020204" pitchFamily="34"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800" dirty="0">
                          <a:solidFill>
                            <a:schemeClr val="tx1"/>
                          </a:solidFill>
                          <a:latin typeface="微软雅黑" panose="020B0503020204020204" pitchFamily="34" charset="-122"/>
                          <a:ea typeface="微软雅黑" panose="020B0503020204020204" pitchFamily="34" charset="-122"/>
                          <a:sym typeface="+mn-ea"/>
                        </a:rPr>
                        <a:t>无</a:t>
                      </a:r>
                      <a:endParaRPr lang="zh-CN" altLang="en-US" dirty="0">
                        <a:solidFill>
                          <a:schemeClr val="tx1"/>
                        </a:solidFill>
                        <a:latin typeface="微软雅黑" panose="020B0503020204020204" pitchFamily="34" charset="-122"/>
                        <a:ea typeface="微软雅黑" panose="020B0503020204020204" pitchFamily="34" charset="-122"/>
                      </a:endParaRPr>
                    </a:p>
                  </a:txBody>
                  <a:tcPr/>
                </a:tc>
                <a:tc>
                  <a:txBody>
                    <a:bodyPr/>
                    <a:lstStyle/>
                    <a:p>
                      <a:r>
                        <a:rPr lang="zh-CN" altLang="en-US" dirty="0">
                          <a:solidFill>
                            <a:schemeClr val="tx1"/>
                          </a:solidFill>
                          <a:latin typeface="微软雅黑" panose="020B0503020204020204" pitchFamily="34" charset="-122"/>
                          <a:ea typeface="微软雅黑" panose="020B0503020204020204" pitchFamily="34" charset="-122"/>
                        </a:rPr>
                        <a:t>风险管控（含风险纳税人、黑名单企业、违法违章信息、走逃失联企业、异常扣税）</a:t>
                      </a:r>
                      <a:endParaRPr lang="zh-CN" altLang="en-US" dirty="0">
                        <a:solidFill>
                          <a:schemeClr val="tx1"/>
                        </a:solidFill>
                        <a:latin typeface="微软雅黑" panose="020B0503020204020204" pitchFamily="34" charset="-122"/>
                        <a:ea typeface="微软雅黑" panose="020B0503020204020204" pitchFamily="34" charset="-122"/>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267970" y="848360"/>
            <a:ext cx="7637780" cy="829945"/>
          </a:xfrm>
          <a:prstGeom prst="rect">
            <a:avLst/>
          </a:prstGeom>
          <a:noFill/>
        </p:spPr>
        <p:txBody>
          <a:bodyPr wrap="square" rtlCol="0">
            <a:spAutoFit/>
          </a:bodyPr>
          <a:lstStyle/>
          <a:p>
            <a:r>
              <a:rPr lang="zh-CN" altLang="en-US" sz="2400" b="1"/>
              <a:t>针对进口企业：</a:t>
            </a:r>
            <a:endParaRPr lang="zh-CN" altLang="en-US" sz="2400" b="1"/>
          </a:p>
          <a:p>
            <a:r>
              <a:rPr lang="zh-CN" altLang="en-US" sz="2400" b="1"/>
              <a:t>    进口增值税专用缴款书</a:t>
            </a:r>
            <a:endParaRPr lang="zh-CN" altLang="en-US" sz="2400" b="1"/>
          </a:p>
        </p:txBody>
      </p:sp>
      <p:sp>
        <p:nvSpPr>
          <p:cNvPr id="6" name="文本框 5"/>
          <p:cNvSpPr txBox="1"/>
          <p:nvPr/>
        </p:nvSpPr>
        <p:spPr>
          <a:xfrm>
            <a:off x="699135" y="1678305"/>
            <a:ext cx="7746365" cy="4892675"/>
          </a:xfrm>
          <a:prstGeom prst="rect">
            <a:avLst/>
          </a:prstGeom>
          <a:noFill/>
        </p:spPr>
        <p:txBody>
          <a:bodyPr wrap="square" rtlCol="0">
            <a:spAutoFit/>
          </a:bodyPr>
          <a:lstStyle/>
          <a:p>
            <a:r>
              <a:rPr lang="zh-CN" altLang="zh-CN" sz="2000" dirty="0">
                <a:sym typeface="+mn-ea"/>
              </a:rPr>
              <a:t>政策依据：</a:t>
            </a:r>
            <a:endParaRPr lang="zh-CN" altLang="zh-CN" sz="2000" dirty="0">
              <a:sym typeface="+mn-ea"/>
            </a:endParaRPr>
          </a:p>
          <a:p>
            <a:r>
              <a:rPr lang="zh-CN" altLang="zh-CN" sz="2000" dirty="0">
                <a:sym typeface="+mn-ea"/>
              </a:rPr>
              <a:t>国家税务总局关于增值税发票管理等有关事项的公告</a:t>
            </a:r>
            <a:endParaRPr lang="zh-CN" altLang="zh-CN" sz="2000" dirty="0">
              <a:sym typeface="+mn-ea"/>
            </a:endParaRPr>
          </a:p>
          <a:p>
            <a:r>
              <a:rPr lang="zh-CN" altLang="zh-CN" sz="2000" dirty="0">
                <a:sym typeface="+mn-ea"/>
              </a:rPr>
              <a:t>国家税务总局公告2019年第33号</a:t>
            </a:r>
            <a:endParaRPr lang="zh-CN" altLang="en-US" sz="2000" dirty="0"/>
          </a:p>
          <a:p>
            <a:endParaRPr lang="zh-CN" altLang="en-US" sz="1800" dirty="0"/>
          </a:p>
          <a:p>
            <a:r>
              <a:rPr lang="zh-CN" altLang="en-US" sz="1800" dirty="0"/>
              <a:t>　二、增值税一般纳税人取得海关进口增值税专用缴款书(以下简称“海关缴款书”)后如需申报抵扣或出口退税，按以下方式处理：　 </a:t>
            </a:r>
            <a:endParaRPr lang="zh-CN" altLang="en-US" sz="1800" dirty="0"/>
          </a:p>
          <a:p>
            <a:r>
              <a:rPr lang="zh-CN" altLang="en-US" sz="1800" dirty="0"/>
              <a:t>　　(一)增值税一般纳税人取得仅注明一个缴款单位信息的海关缴款书，应当登录本省(区、市)增值税发票选择确认平台(以下简称“选择确认平台”)查询、</a:t>
            </a:r>
            <a:r>
              <a:rPr lang="zh-CN" altLang="en-US" sz="1800" dirty="0">
                <a:solidFill>
                  <a:srgbClr val="FF0000"/>
                </a:solidFill>
              </a:rPr>
              <a:t>选择用于申报抵扣或出口退税</a:t>
            </a:r>
            <a:r>
              <a:rPr lang="zh-CN" altLang="en-US" sz="1800" dirty="0"/>
              <a:t>的海关缴款书信息。通过选择确认平台查询到的海关缴款书信息与实际情况不一致或未查询到对应信息的，应当上传海关缴款书信息，经系统稽核比对相符后，纳税人登录选择确认平台查询、选择用于申报抵扣或出口退税的海关缴款书信息。　　 </a:t>
            </a:r>
            <a:endParaRPr lang="zh-CN" altLang="en-US" sz="1800" dirty="0"/>
          </a:p>
          <a:p>
            <a:r>
              <a:rPr lang="zh-CN" altLang="en-US" sz="1800" dirty="0"/>
              <a:t>　　(二)增值税一般纳税人取得注明两个缴款单位信息的海关缴款书，应当上传海关缴款书信息，经系统稽核比对相符后，纳税人登录选择确认平台查询、选择用于申报抵扣或出口退税的海关缴款书信息。</a:t>
            </a:r>
            <a:endParaRPr lang="zh-CN" altLang="en-US" sz="1800" dirty="0"/>
          </a:p>
          <a:p>
            <a:r>
              <a:rPr lang="zh-CN" altLang="en-US" sz="1800" dirty="0"/>
              <a:t>       六、本公告第一条自2019年10月1日起施行，</a:t>
            </a:r>
            <a:r>
              <a:rPr lang="zh-CN" altLang="en-US" sz="1800" b="1" dirty="0"/>
              <a:t>本公告第二条至第五条自2020年2月1日起施行。</a:t>
            </a:r>
            <a:endParaRPr lang="zh-CN" altLang="en-US" sz="1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294640" y="995045"/>
            <a:ext cx="7637780" cy="829945"/>
          </a:xfrm>
          <a:prstGeom prst="rect">
            <a:avLst/>
          </a:prstGeom>
          <a:noFill/>
        </p:spPr>
        <p:txBody>
          <a:bodyPr wrap="square" rtlCol="0">
            <a:spAutoFit/>
          </a:bodyPr>
          <a:lstStyle/>
          <a:p>
            <a:r>
              <a:rPr lang="zh-CN" altLang="en-US" sz="2400" b="1"/>
              <a:t>针对进口企业：</a:t>
            </a:r>
            <a:endParaRPr lang="zh-CN" altLang="en-US" sz="2400" b="1"/>
          </a:p>
          <a:p>
            <a:r>
              <a:rPr lang="zh-CN" altLang="en-US" sz="2400" b="1"/>
              <a:t>    进口增值税专用缴款书</a:t>
            </a:r>
            <a:endParaRPr lang="zh-CN" altLang="en-US" sz="2400" b="1"/>
          </a:p>
        </p:txBody>
      </p:sp>
      <p:sp>
        <p:nvSpPr>
          <p:cNvPr id="3" name="文本框 2"/>
          <p:cNvSpPr txBox="1"/>
          <p:nvPr/>
        </p:nvSpPr>
        <p:spPr>
          <a:xfrm>
            <a:off x="886460" y="2320290"/>
            <a:ext cx="3361055" cy="3046095"/>
          </a:xfrm>
          <a:prstGeom prst="rect">
            <a:avLst/>
          </a:prstGeom>
          <a:noFill/>
        </p:spPr>
        <p:txBody>
          <a:bodyPr wrap="square" rtlCol="0">
            <a:spAutoFit/>
          </a:bodyPr>
          <a:lstStyle/>
          <a:p>
            <a:r>
              <a:rPr lang="zh-CN" altLang="en-US" sz="2400"/>
              <a:t>上线前：</a:t>
            </a:r>
            <a:endParaRPr lang="zh-CN" altLang="en-US" sz="2400"/>
          </a:p>
          <a:p>
            <a:r>
              <a:rPr lang="zh-CN" altLang="en-US" sz="2400"/>
              <a:t>       企业无法自主选择缴款书用途，如用于退税，流程较为繁琐且容易出错，一旦出错没有回退机制。</a:t>
            </a:r>
            <a:endParaRPr lang="zh-CN" altLang="en-US" sz="2400"/>
          </a:p>
          <a:p>
            <a:pPr indent="457200" latinLnBrk="0"/>
            <a:endParaRPr lang="zh-CN" altLang="en-US" sz="2400" b="1">
              <a:sym typeface="+mn-ea"/>
            </a:endParaRPr>
          </a:p>
          <a:p>
            <a:pPr indent="457200" latinLnBrk="0"/>
            <a:endParaRPr lang="zh-CN" altLang="en-US" sz="2400" b="1">
              <a:sym typeface="+mn-ea"/>
            </a:endParaRPr>
          </a:p>
        </p:txBody>
      </p:sp>
      <p:sp>
        <p:nvSpPr>
          <p:cNvPr id="8" name="文本框 7"/>
          <p:cNvSpPr txBox="1"/>
          <p:nvPr/>
        </p:nvSpPr>
        <p:spPr>
          <a:xfrm>
            <a:off x="4709160" y="2320290"/>
            <a:ext cx="4044315" cy="1568450"/>
          </a:xfrm>
          <a:prstGeom prst="rect">
            <a:avLst/>
          </a:prstGeom>
          <a:noFill/>
        </p:spPr>
        <p:txBody>
          <a:bodyPr wrap="square" rtlCol="0">
            <a:spAutoFit/>
          </a:bodyPr>
          <a:lstStyle/>
          <a:p>
            <a:r>
              <a:rPr lang="zh-CN" altLang="en-US" sz="2400">
                <a:sym typeface="+mn-ea"/>
              </a:rPr>
              <a:t>上线后（</a:t>
            </a:r>
            <a:r>
              <a:rPr lang="en-US" altLang="zh-CN" sz="2400">
                <a:sym typeface="+mn-ea"/>
              </a:rPr>
              <a:t>2019.</a:t>
            </a:r>
            <a:r>
              <a:rPr lang="en-US" altLang="zh-CN" sz="2400">
                <a:sym typeface="+mn-ea"/>
              </a:rPr>
              <a:t>2.1</a:t>
            </a:r>
            <a:r>
              <a:rPr lang="zh-CN" altLang="en-US" sz="2400">
                <a:sym typeface="+mn-ea"/>
              </a:rPr>
              <a:t>之后）：</a:t>
            </a:r>
            <a:endParaRPr lang="zh-CN" altLang="en-US" sz="2400">
              <a:sym typeface="+mn-ea"/>
            </a:endParaRPr>
          </a:p>
          <a:p>
            <a:r>
              <a:rPr lang="zh-CN" altLang="en-US" sz="2400">
                <a:sym typeface="+mn-ea"/>
              </a:rPr>
              <a:t>       企业可自主选择缴款书用途并根据所选用途办理退税或抵扣。</a:t>
            </a:r>
            <a:endParaRPr lang="zh-CN" altLang="en-US" sz="2400">
              <a:sym typeface="+mn-ea"/>
            </a:endParaRPr>
          </a:p>
        </p:txBody>
      </p:sp>
      <p:sp>
        <p:nvSpPr>
          <p:cNvPr id="9" name="文本框 8"/>
          <p:cNvSpPr txBox="1"/>
          <p:nvPr/>
        </p:nvSpPr>
        <p:spPr>
          <a:xfrm>
            <a:off x="688975" y="5030470"/>
            <a:ext cx="7766685" cy="706755"/>
          </a:xfrm>
          <a:prstGeom prst="rect">
            <a:avLst/>
          </a:prstGeom>
          <a:noFill/>
        </p:spPr>
        <p:txBody>
          <a:bodyPr wrap="square" rtlCol="0">
            <a:spAutoFit/>
          </a:bodyPr>
          <a:lstStyle/>
          <a:p>
            <a:r>
              <a:rPr lang="en-US" altLang="zh-CN" sz="2000"/>
              <a:t>       </a:t>
            </a:r>
            <a:r>
              <a:rPr lang="zh-CN" altLang="en-US" sz="2000"/>
              <a:t>进口复出口企业：根据</a:t>
            </a:r>
            <a:r>
              <a:rPr lang="en-US" altLang="zh-CN" sz="2000"/>
              <a:t>2012</a:t>
            </a:r>
            <a:r>
              <a:rPr lang="zh-CN" altLang="en-US" sz="2000"/>
              <a:t>年</a:t>
            </a:r>
            <a:r>
              <a:rPr lang="en-US" altLang="zh-CN" sz="2000"/>
              <a:t>24</a:t>
            </a:r>
            <a:r>
              <a:rPr lang="zh-CN" altLang="en-US" sz="2000"/>
              <a:t>号公告第五条第二项第</a:t>
            </a:r>
            <a:r>
              <a:rPr lang="en-US" altLang="zh-CN" sz="2000"/>
              <a:t>5</a:t>
            </a:r>
            <a:r>
              <a:rPr lang="zh-CN" altLang="en-US" sz="2000"/>
              <a:t>目之</a:t>
            </a:r>
            <a:endParaRPr lang="zh-CN" altLang="en-US" sz="2000"/>
          </a:p>
          <a:p>
            <a:r>
              <a:rPr lang="zh-CN" altLang="en-US" sz="2000"/>
              <a:t>（</a:t>
            </a:r>
            <a:r>
              <a:rPr lang="en-US" altLang="zh-CN" sz="2000"/>
              <a:t>2</a:t>
            </a:r>
            <a:r>
              <a:rPr lang="zh-CN" altLang="en-US" sz="2000"/>
              <a:t>）的规定，海关缴款书可以作为申报出口退税的进项凭证。</a:t>
            </a:r>
            <a:endParaRPr lang="zh-CN" altLang="en-US" sz="20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30BB4309-5CF4-7A43-9260-0E49B022BF04}" type="slidenum">
              <a:rPr lang="zh-CN" altLang="en-US" smtClean="0"/>
            </a:fld>
            <a:endParaRPr lang="zh-CN" altLang="en-US"/>
          </a:p>
        </p:txBody>
      </p:sp>
      <p:sp>
        <p:nvSpPr>
          <p:cNvPr id="5" name="文本框 4"/>
          <p:cNvSpPr txBox="1"/>
          <p:nvPr/>
        </p:nvSpPr>
        <p:spPr>
          <a:xfrm>
            <a:off x="991235" y="130175"/>
            <a:ext cx="4846320" cy="521970"/>
          </a:xfrm>
          <a:prstGeom prst="rect">
            <a:avLst/>
          </a:prstGeom>
          <a:noFill/>
        </p:spPr>
        <p:txBody>
          <a:bodyPr wrap="square" rtlCol="0">
            <a:spAutoFit/>
          </a:bodyPr>
          <a:lstStyle/>
          <a:p>
            <a:r>
              <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rPr>
              <a:t>二、发票2.0上线前后变化？</a:t>
            </a:r>
            <a:endParaRPr lang="zh-CN" alt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887095" y="995045"/>
            <a:ext cx="7275195" cy="1076325"/>
          </a:xfrm>
          <a:prstGeom prst="rect">
            <a:avLst/>
          </a:prstGeom>
          <a:noFill/>
        </p:spPr>
        <p:txBody>
          <a:bodyPr wrap="square" rtlCol="0">
            <a:spAutoFit/>
          </a:bodyPr>
          <a:lstStyle/>
          <a:p>
            <a:r>
              <a:rPr lang="en-US" altLang="zh-CN" sz="3200" b="1"/>
              <a:t>       </a:t>
            </a:r>
            <a:r>
              <a:rPr lang="zh-CN" altLang="en-US" sz="3200" b="1"/>
              <a:t>企业取得进口增值税专用缴款书后如果想要用于退税应该怎么处理呢？</a:t>
            </a:r>
            <a:endParaRPr lang="zh-CN" altLang="en-US" sz="3200" b="1"/>
          </a:p>
        </p:txBody>
      </p:sp>
      <p:sp>
        <p:nvSpPr>
          <p:cNvPr id="3" name="文本框 2"/>
          <p:cNvSpPr txBox="1"/>
          <p:nvPr/>
        </p:nvSpPr>
        <p:spPr>
          <a:xfrm>
            <a:off x="886460" y="2320290"/>
            <a:ext cx="3361055" cy="4154170"/>
          </a:xfrm>
          <a:prstGeom prst="rect">
            <a:avLst/>
          </a:prstGeom>
          <a:noFill/>
        </p:spPr>
        <p:txBody>
          <a:bodyPr wrap="square" rtlCol="0">
            <a:spAutoFit/>
          </a:bodyPr>
          <a:lstStyle/>
          <a:p>
            <a:r>
              <a:rPr lang="en-US" altLang="zh-CN" sz="2400"/>
              <a:t>2020.2.1</a:t>
            </a:r>
            <a:r>
              <a:rPr lang="zh-CN" altLang="en-US" sz="2400"/>
              <a:t>之前：</a:t>
            </a:r>
            <a:endParaRPr lang="zh-CN" altLang="en-US" sz="2400"/>
          </a:p>
          <a:p>
            <a:r>
              <a:rPr lang="zh-CN" altLang="en-US" sz="2400"/>
              <a:t>       未发生变化——取得缴款书后先到主管退税机关申请缴款书电子信息查询，查询后总局下发缴款书“申请退税成功”的信息，主管退税机关根据该信息为企业办理退税。</a:t>
            </a:r>
            <a:endParaRPr lang="zh-CN" altLang="en-US" sz="2400"/>
          </a:p>
          <a:p>
            <a:pPr indent="457200" latinLnBrk="0"/>
            <a:endParaRPr lang="zh-CN" altLang="en-US" sz="2400" b="1">
              <a:sym typeface="+mn-ea"/>
            </a:endParaRPr>
          </a:p>
          <a:p>
            <a:pPr indent="457200" latinLnBrk="0"/>
            <a:endParaRPr lang="zh-CN" altLang="en-US" sz="2400" b="1">
              <a:sym typeface="+mn-ea"/>
            </a:endParaRPr>
          </a:p>
        </p:txBody>
      </p:sp>
      <p:sp>
        <p:nvSpPr>
          <p:cNvPr id="8" name="文本框 7"/>
          <p:cNvSpPr txBox="1"/>
          <p:nvPr/>
        </p:nvSpPr>
        <p:spPr>
          <a:xfrm>
            <a:off x="5168900" y="2320290"/>
            <a:ext cx="3346450" cy="1938020"/>
          </a:xfrm>
          <a:prstGeom prst="rect">
            <a:avLst/>
          </a:prstGeom>
          <a:noFill/>
        </p:spPr>
        <p:txBody>
          <a:bodyPr wrap="square" rtlCol="0">
            <a:spAutoFit/>
          </a:bodyPr>
          <a:lstStyle/>
          <a:p>
            <a:r>
              <a:rPr lang="en-US" sz="2400">
                <a:sym typeface="+mn-ea"/>
              </a:rPr>
              <a:t>2020.2.1</a:t>
            </a:r>
            <a:r>
              <a:rPr lang="zh-CN" altLang="en-US" sz="2400">
                <a:sym typeface="+mn-ea"/>
              </a:rPr>
              <a:t>之后：</a:t>
            </a:r>
            <a:endParaRPr lang="zh-CN" altLang="en-US" sz="2400">
              <a:sym typeface="+mn-ea"/>
            </a:endParaRPr>
          </a:p>
          <a:p>
            <a:r>
              <a:rPr lang="zh-CN" altLang="en-US" sz="2400">
                <a:sym typeface="+mn-ea"/>
              </a:rPr>
              <a:t>       登陆发票综合服务平台进行勾选，选择用于申报抵扣或出口退税。</a:t>
            </a:r>
            <a:endParaRPr lang="zh-CN" altLang="en-US" sz="2400">
              <a:sym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3_默认设计模板">
  <a:themeElements>
    <a:clrScheme name="13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3_默认设计模板">
      <a:majorFont>
        <a:latin typeface="黑体"/>
        <a:ea typeface="黑体"/>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3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3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3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3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3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3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3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3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3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3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3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3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3074</Words>
  <Application>WPS 演示</Application>
  <PresentationFormat>全屏显示(4:3)</PresentationFormat>
  <Paragraphs>306</Paragraphs>
  <Slides>18</Slides>
  <Notes>27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宋体</vt:lpstr>
      <vt:lpstr>Wingdings</vt:lpstr>
      <vt:lpstr>Calibri</vt:lpstr>
      <vt:lpstr>微软雅黑</vt:lpstr>
      <vt:lpstr>黑体</vt:lpstr>
      <vt:lpstr>Arial</vt:lpstr>
      <vt:lpstr>微软雅黑 Light</vt:lpstr>
      <vt:lpstr>Arial Unicode MS</vt:lpstr>
      <vt:lpstr>13_默认设计模板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orange</dc:creator>
  <cp:lastModifiedBy> </cp:lastModifiedBy>
  <cp:revision>717</cp:revision>
  <cp:lastPrinted>2113-01-01T00:00:00Z</cp:lastPrinted>
  <dcterms:created xsi:type="dcterms:W3CDTF">2113-01-01T00:00:00Z</dcterms:created>
  <dcterms:modified xsi:type="dcterms:W3CDTF">2019-11-29T01:52:14Z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2052-10.8.0.6253</vt:lpwstr>
  </property>
</Properties>
</file>