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435" r:id="rId5"/>
    <p:sldId id="434" r:id="rId6"/>
    <p:sldId id="428" r:id="rId7"/>
    <p:sldId id="417" r:id="rId8"/>
    <p:sldId id="447" r:id="rId9"/>
    <p:sldId id="443" r:id="rId10"/>
    <p:sldId id="432" r:id="rId11"/>
    <p:sldId id="444" r:id="rId12"/>
    <p:sldId id="436" r:id="rId13"/>
    <p:sldId id="437" r:id="rId14"/>
    <p:sldId id="438" r:id="rId15"/>
    <p:sldId id="439" r:id="rId16"/>
    <p:sldId id="440" r:id="rId17"/>
    <p:sldId id="441" r:id="rId18"/>
    <p:sldId id="442" r:id="rId19"/>
  </p:sldIdLst>
  <p:sldSz cx="12192000" cy="6858000"/>
  <p:notesSz cx="6858000" cy="9144000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1" userDrawn="1">
          <p15:clr>
            <a:srgbClr val="A4A3A4"/>
          </p15:clr>
        </p15:guide>
        <p15:guide id="3" pos="7468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7" orient="horz" pos="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474" autoAdjust="0"/>
    <p:restoredTop sz="76872" autoAdjust="0"/>
  </p:normalViewPr>
  <p:slideViewPr>
    <p:cSldViewPr snapToObjects="1" showGuides="1">
      <p:cViewPr varScale="1">
        <p:scale>
          <a:sx n="79" d="100"/>
          <a:sy n="79" d="100"/>
        </p:scale>
        <p:origin x="-360" y="-90"/>
      </p:cViewPr>
      <p:guideLst>
        <p:guide orient="horz" pos="1752"/>
        <p:guide orient="horz" pos="3793"/>
        <p:guide pos="7514"/>
        <p:guide pos="257"/>
        <p:guide pos="3840"/>
      </p:guideLst>
    </p:cSldViewPr>
  </p:slideViewPr>
  <p:outlineViewPr>
    <p:cViewPr>
      <p:scale>
        <a:sx n="33" d="100"/>
        <a:sy n="33" d="100"/>
      </p:scale>
      <p:origin x="0" y="-1507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-211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59CA9-86E1-4F86-A84F-AFDEDEC2C285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671F6-8669-4F5D-9CE8-AF7A73B5D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7C3F9-C7A9-4CE8-ACC6-CE36E72F995F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55207-B88D-4FD3-82E8-85FB725570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05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244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80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437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754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013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89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96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56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4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64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33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53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55207-B88D-4FD3-82E8-85FB7255705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00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Scree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3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97276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 userDrawn="1"/>
        </p:nvGrpSpPr>
        <p:grpSpPr>
          <a:xfrm>
            <a:off x="6096000" y="116632"/>
            <a:ext cx="5949023" cy="2044603"/>
            <a:chOff x="302660" y="161256"/>
            <a:chExt cx="11683394" cy="4015433"/>
          </a:xfrm>
        </p:grpSpPr>
        <p:pic>
          <p:nvPicPr>
            <p:cNvPr id="8" name="Picture 21" descr="E:\03_db3\03_m&amp;s\ROI_i40AwardChina\2018\2018_Logo\2018_AwardsLogo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0" t="20239" r="4850" b="17760"/>
            <a:stretch/>
          </p:blipFill>
          <p:spPr bwMode="auto">
            <a:xfrm>
              <a:off x="302660" y="161256"/>
              <a:ext cx="11683394" cy="4015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393701" y="3234002"/>
              <a:ext cx="4682941" cy="85121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CHINA ROUND</a:t>
              </a:r>
              <a:endPara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0" name="Picture 43" descr="E:\03_db3\03_m&amp;s\ROI_i40AwardChina\2017\AwardsTrophy\RingierLog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180" y="6192305"/>
            <a:ext cx="2172868" cy="5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0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40923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0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5400" b="0" i="1" baseline="0" dirty="0" err="1" smtClean="0">
              <a:solidFill>
                <a:schemeClr val="tx1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7988" y="1338298"/>
            <a:ext cx="11376025" cy="143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lvl1pPr>
              <a:defRPr lang="en-US" sz="54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914400"/>
            <a:r>
              <a:rPr lang="en-US" dirty="0" smtClean="0"/>
              <a:t>Titel – Calibri, 54 Pkt., kursiv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096000" y="116632"/>
            <a:ext cx="5949023" cy="2044603"/>
            <a:chOff x="302660" y="161256"/>
            <a:chExt cx="11683394" cy="4015433"/>
          </a:xfrm>
        </p:grpSpPr>
        <p:pic>
          <p:nvPicPr>
            <p:cNvPr id="7" name="Picture 21" descr="E:\03_db3\03_m&amp;s\ROI_i40AwardChina\2018\2018_Logo\2018_AwardsLogo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0" t="20239" r="4850" b="17760"/>
            <a:stretch/>
          </p:blipFill>
          <p:spPr bwMode="auto">
            <a:xfrm>
              <a:off x="302660" y="161256"/>
              <a:ext cx="11683394" cy="4015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393701" y="3234002"/>
              <a:ext cx="4682941" cy="85121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CHINA ROUND</a:t>
              </a:r>
              <a:endPara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1" name="Picture 43" descr="E:\03_db3\03_m&amp;s\ROI_i40AwardChina\2017\AwardsTrophy\RingierLog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180" y="6192305"/>
            <a:ext cx="2172868" cy="5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4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56714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" name="think-cell Slide" r:id="rId7" imgW="421" imgH="420" progId="TCLayout.ActiveDocument.1">
                  <p:embed/>
                </p:oleObj>
              </mc:Choice>
              <mc:Fallback>
                <p:oleObj name="think-cell Slide" r:id="rId7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062" y="308685"/>
            <a:ext cx="11520000" cy="576000"/>
          </a:xfrm>
          <a:prstGeom prst="rect">
            <a:avLst/>
          </a:prstGeom>
        </p:spPr>
        <p:txBody>
          <a:bodyPr anchor="b"/>
          <a:lstStyle/>
          <a:p>
            <a:pPr marL="0" lvl="0"/>
            <a:r>
              <a:rPr lang="de-DE" dirty="0"/>
              <a:t>Titel – Calibri, 18 Pkt., kursiv</a:t>
            </a:r>
            <a:endParaRPr lang="en-US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idx="1"/>
          </p:nvPr>
        </p:nvSpPr>
        <p:spPr>
          <a:xfrm>
            <a:off x="336062" y="1341439"/>
            <a:ext cx="11520000" cy="51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90000" marR="0" lvl="1" indent="-9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Ebene</a:t>
            </a:r>
          </a:p>
          <a:p>
            <a:pPr marL="180975" marR="0" lvl="2" indent="-9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­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Ebene</a:t>
            </a:r>
          </a:p>
          <a:p>
            <a:pPr marL="270000" marR="0" lvl="3" indent="-9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­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Ebene</a:t>
            </a:r>
          </a:p>
          <a:p>
            <a:pPr marL="360000" marR="0" lvl="4" indent="-9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­"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Ebene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36062" y="6552556"/>
            <a:ext cx="6390411" cy="243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378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85" dirty="0">
                <a:latin typeface="+mn-lt"/>
              </a:rPr>
              <a:t>© ROI Management Consulting AG</a:t>
            </a:r>
            <a:endParaRPr lang="en-US" sz="985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lang="en-US" sz="1800" b="0" i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de-DE" sz="1477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90000" marR="0" indent="-9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e-DE" sz="1477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80975" marR="0" indent="-9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Calibri" panose="020F0502020204030204" pitchFamily="34" charset="0"/>
        <a:buChar char="­"/>
        <a:tabLst/>
        <a:defRPr lang="de-DE" sz="1477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70000" marR="0" indent="-9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Calibri" panose="020F0502020204030204" pitchFamily="34" charset="0"/>
        <a:buChar char="­"/>
        <a:tabLst/>
        <a:defRPr lang="de-DE" sz="1477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360000" marR="0" indent="-9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Calibri" panose="020F0502020204030204" pitchFamily="34" charset="0"/>
        <a:buChar char="­"/>
        <a:tabLst/>
        <a:defRPr lang="de-DE" sz="1477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10.jpe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oleObject" Target="../embeddings/oleObject9.bin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12" Type="http://schemas.openxmlformats.org/officeDocument/2006/relationships/image" Target="../media/image19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88" y="2781300"/>
            <a:ext cx="1440160" cy="359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 smtClean="0"/>
              <a:t>10min</a:t>
            </a:r>
            <a:endParaRPr lang="de-DE" sz="20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1848148" y="2781300"/>
            <a:ext cx="10008890" cy="359943"/>
          </a:xfrm>
          <a:prstGeom prst="rect">
            <a:avLst/>
          </a:prstGeom>
          <a:noFill/>
          <a:ln>
            <a:noFill/>
          </a:ln>
        </p:spPr>
        <p:txBody>
          <a:bodyPr wrap="square" lIns="365760" tIns="0" rIns="0" bIns="0" rtlCol="0" anchor="ctr">
            <a:noAutofit/>
          </a:bodyPr>
          <a:lstStyle/>
          <a:p>
            <a:r>
              <a:rPr lang="en-US" sz="2000" dirty="0" smtClean="0"/>
              <a:t>Awards introduction</a:t>
            </a:r>
            <a:endParaRPr lang="de-DE" sz="20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407988" y="3501270"/>
            <a:ext cx="1440160" cy="359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 smtClean="0"/>
              <a:t>10min</a:t>
            </a:r>
            <a:endParaRPr lang="de-DE" sz="20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1848148" y="3501270"/>
            <a:ext cx="10008890" cy="359943"/>
          </a:xfrm>
          <a:prstGeom prst="rect">
            <a:avLst/>
          </a:prstGeom>
          <a:noFill/>
          <a:ln>
            <a:noFill/>
          </a:ln>
        </p:spPr>
        <p:txBody>
          <a:bodyPr wrap="square" lIns="365760" tIns="0" rIns="0" bIns="0" rtlCol="0" anchor="ctr">
            <a:noAutofit/>
          </a:bodyPr>
          <a:lstStyle/>
          <a:p>
            <a:r>
              <a:rPr lang="en-US" sz="2000" dirty="0" smtClean="0"/>
              <a:t>HAITIAN, Ningbo</a:t>
            </a:r>
            <a:endParaRPr lang="de-DE" sz="20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407988" y="3861269"/>
            <a:ext cx="1440160" cy="359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 smtClean="0"/>
              <a:t>10min</a:t>
            </a:r>
            <a:endParaRPr lang="de-DE" sz="20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1848148" y="3861212"/>
            <a:ext cx="10008890" cy="359943"/>
          </a:xfrm>
          <a:prstGeom prst="rect">
            <a:avLst/>
          </a:prstGeom>
          <a:noFill/>
          <a:ln>
            <a:noFill/>
          </a:ln>
        </p:spPr>
        <p:txBody>
          <a:bodyPr wrap="square" lIns="365760" tIns="0" rIns="0" bIns="0" rtlCol="0" anchor="ctr">
            <a:noAutofit/>
          </a:bodyPr>
          <a:lstStyle/>
          <a:p>
            <a:r>
              <a:rPr lang="en-US" sz="2000" dirty="0" smtClean="0"/>
              <a:t>JC TIMES, Taizhou</a:t>
            </a:r>
            <a:endParaRPr lang="de-DE" sz="2000" dirty="0" err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407988" y="4221240"/>
            <a:ext cx="1440160" cy="359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 smtClean="0"/>
              <a:t>10min</a:t>
            </a:r>
            <a:endParaRPr lang="de-DE" sz="2000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48148" y="4221212"/>
            <a:ext cx="10008890" cy="359943"/>
          </a:xfrm>
          <a:prstGeom prst="rect">
            <a:avLst/>
          </a:prstGeom>
          <a:noFill/>
          <a:ln>
            <a:noFill/>
          </a:ln>
        </p:spPr>
        <p:txBody>
          <a:bodyPr wrap="square" lIns="365760" tIns="0" rIns="0" bIns="0" rtlCol="0" anchor="ctr">
            <a:noAutofit/>
          </a:bodyPr>
          <a:lstStyle/>
          <a:p>
            <a:r>
              <a:rPr lang="en-US" sz="2000" dirty="0" smtClean="0"/>
              <a:t>BOSCH REXROTH BEIJING PLANT</a:t>
            </a:r>
            <a:endParaRPr lang="de-DE" sz="2000" dirty="0" err="1" smtClean="0"/>
          </a:p>
        </p:txBody>
      </p:sp>
      <p:sp>
        <p:nvSpPr>
          <p:cNvPr id="15" name="TextBox 14"/>
          <p:cNvSpPr txBox="1"/>
          <p:nvPr/>
        </p:nvSpPr>
        <p:spPr>
          <a:xfrm>
            <a:off x="407988" y="4581211"/>
            <a:ext cx="1440160" cy="359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 smtClean="0"/>
              <a:t>10min</a:t>
            </a:r>
            <a:endParaRPr lang="de-DE" sz="2000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1848148" y="4581183"/>
            <a:ext cx="10008890" cy="359943"/>
          </a:xfrm>
          <a:prstGeom prst="rect">
            <a:avLst/>
          </a:prstGeom>
          <a:noFill/>
          <a:ln>
            <a:noFill/>
          </a:ln>
        </p:spPr>
        <p:txBody>
          <a:bodyPr wrap="square" lIns="365760" tIns="0" rIns="0" bIns="0" rtlCol="0" anchor="ctr">
            <a:noAutofit/>
          </a:bodyPr>
          <a:lstStyle/>
          <a:p>
            <a:r>
              <a:rPr lang="en-US" sz="2000" dirty="0" smtClean="0"/>
              <a:t>IKD, Ningbo</a:t>
            </a:r>
            <a:endParaRPr lang="de-DE" sz="2000" dirty="0" err="1" smtClean="0"/>
          </a:p>
        </p:txBody>
      </p:sp>
      <p:sp>
        <p:nvSpPr>
          <p:cNvPr id="17" name="TextBox 16"/>
          <p:cNvSpPr txBox="1"/>
          <p:nvPr/>
        </p:nvSpPr>
        <p:spPr>
          <a:xfrm>
            <a:off x="407988" y="4941154"/>
            <a:ext cx="1440160" cy="359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 smtClean="0"/>
              <a:t>10min</a:t>
            </a:r>
            <a:endParaRPr lang="de-DE" sz="2000" dirty="0" err="1" smtClean="0"/>
          </a:p>
        </p:txBody>
      </p:sp>
      <p:sp>
        <p:nvSpPr>
          <p:cNvPr id="18" name="TextBox 17"/>
          <p:cNvSpPr txBox="1"/>
          <p:nvPr/>
        </p:nvSpPr>
        <p:spPr>
          <a:xfrm>
            <a:off x="1848148" y="4941154"/>
            <a:ext cx="10008890" cy="359943"/>
          </a:xfrm>
          <a:prstGeom prst="rect">
            <a:avLst/>
          </a:prstGeom>
          <a:noFill/>
          <a:ln>
            <a:noFill/>
          </a:ln>
        </p:spPr>
        <p:txBody>
          <a:bodyPr wrap="square" lIns="365760" tIns="0" rIns="0" bIns="0" rtlCol="0" anchor="ctr">
            <a:noAutofit/>
          </a:bodyPr>
          <a:lstStyle/>
          <a:p>
            <a:r>
              <a:rPr lang="en-US" sz="2000" dirty="0" smtClean="0"/>
              <a:t>BOSCH Automotive Diesel Systems, Wuxi</a:t>
            </a:r>
            <a:endParaRPr lang="de-DE" sz="2000" dirty="0" err="1" smtClean="0"/>
          </a:p>
        </p:txBody>
      </p:sp>
      <p:sp>
        <p:nvSpPr>
          <p:cNvPr id="19" name="TextBox 18"/>
          <p:cNvSpPr txBox="1"/>
          <p:nvPr/>
        </p:nvSpPr>
        <p:spPr>
          <a:xfrm>
            <a:off x="407988" y="5301124"/>
            <a:ext cx="1440160" cy="359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 smtClean="0"/>
              <a:t>10min</a:t>
            </a:r>
            <a:endParaRPr lang="de-DE" sz="2000" dirty="0" err="1" smtClean="0"/>
          </a:p>
        </p:txBody>
      </p:sp>
      <p:sp>
        <p:nvSpPr>
          <p:cNvPr id="20" name="TextBox 19"/>
          <p:cNvSpPr txBox="1"/>
          <p:nvPr/>
        </p:nvSpPr>
        <p:spPr>
          <a:xfrm>
            <a:off x="1848148" y="5300984"/>
            <a:ext cx="10008890" cy="359943"/>
          </a:xfrm>
          <a:prstGeom prst="rect">
            <a:avLst/>
          </a:prstGeom>
          <a:noFill/>
          <a:ln>
            <a:noFill/>
          </a:ln>
        </p:spPr>
        <p:txBody>
          <a:bodyPr wrap="square" lIns="365760" tIns="0" rIns="0" bIns="0" rtlCol="0" anchor="ctr">
            <a:noAutofit/>
          </a:bodyPr>
          <a:lstStyle/>
          <a:p>
            <a:r>
              <a:rPr lang="en-US" sz="2000" dirty="0" smtClean="0"/>
              <a:t>Beijing Benz Automotive</a:t>
            </a:r>
            <a:endParaRPr lang="de-DE" sz="2000" dirty="0" err="1" smtClean="0"/>
          </a:p>
        </p:txBody>
      </p:sp>
      <p:sp>
        <p:nvSpPr>
          <p:cNvPr id="21" name="TextBox 20"/>
          <p:cNvSpPr txBox="1"/>
          <p:nvPr/>
        </p:nvSpPr>
        <p:spPr>
          <a:xfrm>
            <a:off x="407988" y="5660926"/>
            <a:ext cx="1440160" cy="359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 smtClean="0"/>
              <a:t>10min</a:t>
            </a:r>
            <a:endParaRPr lang="de-DE" sz="2000" dirty="0" err="1" smtClean="0"/>
          </a:p>
        </p:txBody>
      </p:sp>
      <p:sp>
        <p:nvSpPr>
          <p:cNvPr id="22" name="TextBox 21"/>
          <p:cNvSpPr txBox="1"/>
          <p:nvPr/>
        </p:nvSpPr>
        <p:spPr>
          <a:xfrm>
            <a:off x="1848148" y="5660927"/>
            <a:ext cx="10008890" cy="359943"/>
          </a:xfrm>
          <a:prstGeom prst="rect">
            <a:avLst/>
          </a:prstGeom>
          <a:noFill/>
          <a:ln>
            <a:noFill/>
          </a:ln>
        </p:spPr>
        <p:txBody>
          <a:bodyPr wrap="square" lIns="365760" tIns="0" rIns="0" bIns="0" rtlCol="0" anchor="ctr">
            <a:noAutofit/>
          </a:bodyPr>
          <a:lstStyle/>
          <a:p>
            <a:r>
              <a:rPr lang="en-US" sz="2000" dirty="0" smtClean="0"/>
              <a:t>Winner group photo</a:t>
            </a:r>
            <a:endParaRPr lang="de-DE" sz="2000" dirty="0" err="1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07987" y="2781300"/>
            <a:ext cx="11520487" cy="3240088"/>
            <a:chOff x="407988" y="2781300"/>
            <a:chExt cx="11449050" cy="324008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07988" y="3141310"/>
              <a:ext cx="1144905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07988" y="3501320"/>
              <a:ext cx="1144905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7988" y="3861330"/>
              <a:ext cx="1144905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07988" y="4221339"/>
              <a:ext cx="1144905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07988" y="4581349"/>
              <a:ext cx="1144905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7988" y="4941359"/>
              <a:ext cx="1144905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7988" y="5301369"/>
              <a:ext cx="1144905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7988" y="5661379"/>
              <a:ext cx="1144905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07988" y="2781300"/>
              <a:ext cx="1144905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07988" y="6021388"/>
              <a:ext cx="1144905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848148" y="3141299"/>
            <a:ext cx="10008890" cy="359943"/>
          </a:xfrm>
          <a:prstGeom prst="rect">
            <a:avLst/>
          </a:prstGeom>
          <a:noFill/>
          <a:ln>
            <a:noFill/>
          </a:ln>
        </p:spPr>
        <p:txBody>
          <a:bodyPr wrap="square" lIns="365760" tIns="0" rIns="0" bIns="0" rtlCol="0" anchor="ctr">
            <a:noAutofit/>
          </a:bodyPr>
          <a:lstStyle/>
          <a:p>
            <a:r>
              <a:rPr lang="en-US" sz="2000" dirty="0" smtClean="0"/>
              <a:t>Winner appraisal: Intro by Jury, address by receiver, Trophy handover</a:t>
            </a:r>
            <a:endParaRPr lang="de-DE" sz="2000" dirty="0" err="1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0200456" y="2781300"/>
            <a:ext cx="1440160" cy="3239569"/>
            <a:chOff x="10200456" y="2781300"/>
            <a:chExt cx="1440160" cy="3239569"/>
          </a:xfrm>
        </p:grpSpPr>
        <p:sp>
          <p:nvSpPr>
            <p:cNvPr id="32" name="TextBox 31"/>
            <p:cNvSpPr txBox="1"/>
            <p:nvPr/>
          </p:nvSpPr>
          <p:spPr>
            <a:xfrm>
              <a:off x="10200456" y="2781300"/>
              <a:ext cx="1440160" cy="359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/>
                <a:t>Timo</a:t>
              </a:r>
              <a:endParaRPr lang="de-DE" sz="2000" dirty="0" err="1" smtClean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200456" y="3501270"/>
              <a:ext cx="1440160" cy="359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/>
                <a:t>Ringier tbd</a:t>
              </a:r>
              <a:endParaRPr lang="de-DE" sz="2000" dirty="0" err="1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00456" y="3861269"/>
              <a:ext cx="1440160" cy="359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/>
                <a:t>Michael</a:t>
              </a:r>
              <a:endParaRPr lang="de-DE" sz="2000" dirty="0" err="1" smtClean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200456" y="4221240"/>
              <a:ext cx="1440160" cy="359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000" dirty="0"/>
                <a:t>Xiangqun</a:t>
              </a:r>
              <a:endParaRPr lang="de-DE" sz="2000" dirty="0" err="1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00456" y="4581211"/>
              <a:ext cx="1440160" cy="359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/>
                <a:t>Jamie</a:t>
              </a:r>
              <a:endParaRPr lang="de-DE" sz="2000" dirty="0" err="1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200456" y="4941154"/>
              <a:ext cx="1440160" cy="359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/>
                <a:t>Georg</a:t>
              </a:r>
              <a:endParaRPr lang="de-DE" sz="2000" dirty="0" err="1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200456" y="5301124"/>
              <a:ext cx="1440160" cy="359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/>
                <a:t>Timo</a:t>
              </a:r>
              <a:endParaRPr lang="de-DE" sz="2000" dirty="0" err="1" smtClean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200456" y="5660926"/>
              <a:ext cx="1440160" cy="359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/>
                <a:t>-</a:t>
              </a:r>
              <a:endParaRPr lang="de-DE" sz="20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7681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3729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4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3176" y="2781300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 descr="E:\03_db3\03_m&amp;s\ROI_i40AwardChina\2018\AwardsTrophy\Trophy_BB_new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3"/>
          <a:stretch/>
        </p:blipFill>
        <p:spPr bwMode="auto">
          <a:xfrm>
            <a:off x="911424" y="515427"/>
            <a:ext cx="5184576" cy="55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3176" y="6021388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7588" y="2781300"/>
            <a:ext cx="6094412" cy="32400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800" i="1" dirty="0"/>
              <a:t>Innovation &amp; </a:t>
            </a:r>
            <a:r>
              <a:rPr lang="en-US" sz="4800" i="1" dirty="0" smtClean="0"/>
              <a:t>development of iTPM</a:t>
            </a:r>
          </a:p>
          <a:p>
            <a:pPr algn="ctr"/>
            <a:r>
              <a:rPr lang="en-US" sz="4800" i="1" dirty="0" smtClean="0"/>
              <a:t>to </a:t>
            </a:r>
            <a:r>
              <a:rPr lang="en-US" sz="4800" i="1" dirty="0"/>
              <a:t>increase uptime</a:t>
            </a:r>
          </a:p>
        </p:txBody>
      </p:sp>
    </p:spTree>
    <p:extLst>
      <p:ext uri="{BB962C8B-B14F-4D97-AF65-F5344CB8AC3E}">
        <p14:creationId xmlns:p14="http://schemas.microsoft.com/office/powerpoint/2010/main" val="11800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9937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6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3176" y="2781300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7588" y="2781300"/>
            <a:ext cx="6094412" cy="32400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800" i="1" dirty="0"/>
              <a:t>Predictive analytics </a:t>
            </a:r>
          </a:p>
          <a:p>
            <a:pPr algn="ctr"/>
            <a:r>
              <a:rPr lang="en-US" sz="4800" i="1" dirty="0"/>
              <a:t>to improve </a:t>
            </a:r>
            <a:endParaRPr lang="en-US" sz="4800" i="1" dirty="0" smtClean="0"/>
          </a:p>
          <a:p>
            <a:pPr algn="ctr"/>
            <a:r>
              <a:rPr lang="en-US" sz="4800" i="1" dirty="0" smtClean="0"/>
              <a:t>tool </a:t>
            </a:r>
            <a:r>
              <a:rPr lang="en-US" sz="4800" i="1" dirty="0"/>
              <a:t>utilization</a:t>
            </a:r>
          </a:p>
        </p:txBody>
      </p:sp>
      <p:pic>
        <p:nvPicPr>
          <p:cNvPr id="128002" name="Picture 2" descr="E:\03_db3\03_m&amp;s\ROI_i40AwardChina\2018\AwardsTrophy\Trophy_BW_new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4"/>
          <a:stretch/>
        </p:blipFill>
        <p:spPr bwMode="auto">
          <a:xfrm>
            <a:off x="911424" y="515427"/>
            <a:ext cx="5184576" cy="55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3176" y="6021388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4368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9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3176" y="2781300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026" name="Picture 2" descr="E:\03_db3\03_m&amp;s\ROI_i40AwardChina\2018\AwardsTrophy\Trophy_IKD_new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4"/>
          <a:stretch/>
        </p:blipFill>
        <p:spPr bwMode="auto">
          <a:xfrm>
            <a:off x="913040" y="515427"/>
            <a:ext cx="5184575" cy="5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97588" y="2781300"/>
            <a:ext cx="6094412" cy="32400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800" i="1" dirty="0"/>
              <a:t>Real-time </a:t>
            </a:r>
            <a:r>
              <a:rPr lang="en-US" sz="4800" i="1" dirty="0" smtClean="0"/>
              <a:t>information</a:t>
            </a:r>
          </a:p>
          <a:p>
            <a:pPr algn="ctr"/>
            <a:r>
              <a:rPr lang="en-US" sz="4800" i="1" dirty="0" smtClean="0"/>
              <a:t>at point of </a:t>
            </a:r>
            <a:r>
              <a:rPr lang="en-US" sz="4800" i="1" dirty="0"/>
              <a:t>use </a:t>
            </a:r>
            <a:r>
              <a:rPr lang="en-US" sz="4800" i="1" dirty="0" smtClean="0"/>
              <a:t>to empower </a:t>
            </a:r>
            <a:r>
              <a:rPr lang="en-US" sz="4800" i="1" dirty="0"/>
              <a:t>system operation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176" y="6021388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3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4248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2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3176" y="2781300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050" name="Picture 2" descr="E:\03_db3\03_m&amp;s\ROI_i40AwardChina\2018\AwardsTrophy\Trophy_RB_new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4"/>
          <a:stretch/>
        </p:blipFill>
        <p:spPr bwMode="auto">
          <a:xfrm>
            <a:off x="911424" y="515427"/>
            <a:ext cx="5184576" cy="55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97588" y="2781300"/>
            <a:ext cx="5975076" cy="32400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800" i="1" dirty="0"/>
              <a:t>Real-time utility </a:t>
            </a:r>
            <a:r>
              <a:rPr lang="en-US" sz="4800" i="1" dirty="0" smtClean="0"/>
              <a:t>monitoring to </a:t>
            </a:r>
            <a:r>
              <a:rPr lang="en-US" sz="4800" i="1" dirty="0"/>
              <a:t>optimize resource utilization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176" y="6021388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2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196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5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3176" y="2781300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4" name="Picture 2" descr="E:\03_db3\03_m&amp;s\ROI_i40AwardChina\2018\AwardsTrophy\Trophy_JCT_new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4"/>
          <a:stretch/>
        </p:blipFill>
        <p:spPr bwMode="auto">
          <a:xfrm>
            <a:off x="911425" y="515427"/>
            <a:ext cx="5184576" cy="55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97588" y="2781300"/>
            <a:ext cx="5975076" cy="32400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800" i="1" dirty="0"/>
              <a:t>Vertical integration </a:t>
            </a:r>
            <a:endParaRPr lang="en-US" sz="4800" i="1" dirty="0" smtClean="0"/>
          </a:p>
          <a:p>
            <a:pPr algn="ctr"/>
            <a:r>
              <a:rPr lang="en-US" sz="4800" i="1" dirty="0" smtClean="0"/>
              <a:t>to provide order information </a:t>
            </a:r>
            <a:r>
              <a:rPr lang="en-US" sz="4800" i="1" dirty="0"/>
              <a:t>in real-time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176" y="6021388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0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8784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9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3176" y="2781300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098" name="Picture 2" descr="E:\03_db3\03_m&amp;s\ROI_i40AwardChina\2018\AwardsTrophy\Trophy_HT_new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4"/>
          <a:stretch/>
        </p:blipFill>
        <p:spPr bwMode="auto">
          <a:xfrm>
            <a:off x="911425" y="515427"/>
            <a:ext cx="5184575" cy="55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97588" y="2781300"/>
            <a:ext cx="5975076" cy="32400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800" i="1" dirty="0"/>
              <a:t>Automated manifold </a:t>
            </a:r>
            <a:r>
              <a:rPr lang="en-US" sz="4800" i="1" dirty="0" smtClean="0"/>
              <a:t>production for </a:t>
            </a:r>
            <a:r>
              <a:rPr lang="en-US" sz="4800" i="1" dirty="0"/>
              <a:t>high productivity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176" y="6021388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908" y="623279"/>
            <a:ext cx="11479708" cy="5838424"/>
            <a:chOff x="508606" y="224473"/>
            <a:chExt cx="11479708" cy="5838424"/>
          </a:xfrm>
        </p:grpSpPr>
        <p:grpSp>
          <p:nvGrpSpPr>
            <p:cNvPr id="12" name="Group 11"/>
            <p:cNvGrpSpPr/>
            <p:nvPr/>
          </p:nvGrpSpPr>
          <p:grpSpPr>
            <a:xfrm>
              <a:off x="508606" y="224473"/>
              <a:ext cx="11479708" cy="4640429"/>
              <a:chOff x="200663" y="1035333"/>
              <a:chExt cx="11479708" cy="464042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00663" y="1035333"/>
                <a:ext cx="11479708" cy="4089575"/>
                <a:chOff x="302660" y="87114"/>
                <a:chExt cx="11479708" cy="4089575"/>
              </a:xfrm>
            </p:grpSpPr>
            <p:pic>
              <p:nvPicPr>
                <p:cNvPr id="7" name="Picture 21" descr="E:\03_db3\03_m&amp;s\ROI_i40AwardChina\2018\2018_Logo\2018_Awards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50" t="20239" r="6424" b="17760"/>
                <a:stretch/>
              </p:blipFill>
              <p:spPr bwMode="auto">
                <a:xfrm>
                  <a:off x="302660" y="161256"/>
                  <a:ext cx="11479708" cy="40154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4325789" y="87114"/>
                  <a:ext cx="4163934" cy="8512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r>
                    <a:rPr lang="en-US" sz="3600" i="1" dirty="0" smtClean="0"/>
                    <a:t>AWARDS CEREMONY</a:t>
                  </a:r>
                  <a:endParaRPr lang="en-US" sz="3600" i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813946" y="3079166"/>
                  <a:ext cx="3673061" cy="8512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3600" i="1" dirty="0" smtClean="0"/>
                    <a:t>CHINA ROUND</a:t>
                  </a:r>
                  <a:endParaRPr lang="en-US" sz="3600" i="1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095325" y="4824542"/>
                <a:ext cx="8692442" cy="851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r"/>
                <a:r>
                  <a:rPr lang="en-US" sz="3600" i="1" dirty="0" smtClean="0"/>
                  <a:t>WELCOME TO THE </a:t>
                </a:r>
                <a:r>
                  <a:rPr lang="en-US" sz="3600" b="1" i="1" dirty="0" smtClean="0"/>
                  <a:t>TRAILBLAZERS</a:t>
                </a:r>
                <a:r>
                  <a:rPr lang="en-US" sz="3600" i="1" dirty="0" smtClean="0"/>
                  <a:t> </a:t>
                </a:r>
                <a:br>
                  <a:rPr lang="en-US" sz="3600" i="1" dirty="0" smtClean="0"/>
                </a:br>
                <a:r>
                  <a:rPr lang="en-US" sz="3600" b="1" i="1" dirty="0" smtClean="0"/>
                  <a:t>OF THE 4</a:t>
                </a:r>
                <a:r>
                  <a:rPr lang="en-US" sz="3600" b="1" i="1" baseline="30000" dirty="0" smtClean="0"/>
                  <a:t>th</a:t>
                </a:r>
                <a:r>
                  <a:rPr lang="en-US" sz="3600" b="1" i="1" dirty="0" smtClean="0"/>
                  <a:t> INDUSTRIAL REVOLUTION</a:t>
                </a:r>
                <a:r>
                  <a:rPr lang="en-US" sz="3600" i="1" dirty="0" smtClean="0"/>
                  <a:t>	</a:t>
                </a:r>
                <a:endParaRPr lang="en-US" sz="3600" i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12101" y="4941168"/>
              <a:ext cx="3055907" cy="5631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en-US" sz="3600" i="1" dirty="0" smtClean="0"/>
                <a:t>POWERED BY</a:t>
              </a:r>
              <a:endParaRPr lang="en-US" sz="3600" i="1" dirty="0"/>
            </a:p>
          </p:txBody>
        </p:sp>
        <p:pic>
          <p:nvPicPr>
            <p:cNvPr id="124930" name="Picture 2" descr="E:\03_db3\03_m&amp;s\ROI_i40AwardChina\2017\AwardsTrophy\Ringier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020" y="4932578"/>
              <a:ext cx="4736292" cy="113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46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6723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8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23392" y="2715406"/>
            <a:ext cx="11305256" cy="3233874"/>
            <a:chOff x="335360" y="3068960"/>
            <a:chExt cx="9180583" cy="2513793"/>
          </a:xfrm>
        </p:grpSpPr>
        <p:sp>
          <p:nvSpPr>
            <p:cNvPr id="7" name="TextBox 6"/>
            <p:cNvSpPr txBox="1"/>
            <p:nvPr/>
          </p:nvSpPr>
          <p:spPr>
            <a:xfrm>
              <a:off x="3143672" y="3068960"/>
              <a:ext cx="6372271" cy="249621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en-US" sz="3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WHERE  </a:t>
              </a:r>
              <a:r>
                <a:rPr lang="en-US" sz="6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PASSION</a:t>
              </a:r>
              <a:r>
                <a:rPr lang="en-US" sz="3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3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AND  </a:t>
              </a:r>
              <a:r>
                <a:rPr lang="en-US" sz="6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AMBITIONS </a:t>
              </a:r>
              <a:r>
                <a:rPr lang="en-US" sz="3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MEET, </a:t>
              </a:r>
              <a:r>
                <a:rPr lang="en-US" sz="6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PERFORMANCE</a:t>
              </a:r>
              <a:r>
                <a:rPr lang="en-US" sz="3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FOLLOWS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360" y="3356992"/>
              <a:ext cx="2699243" cy="222576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zh-CN" alt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汇聚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zh-CN" altLang="en-US" sz="6600" dirty="0">
                  <a:latin typeface="Calibri" panose="020F0502020204030204" pitchFamily="34" charset="0"/>
                  <a:cs typeface="Calibri" panose="020F0502020204030204" pitchFamily="34" charset="0"/>
                </a:rPr>
                <a:t>激情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zh-CN" alt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追求</a:t>
              </a:r>
              <a:r>
                <a:rPr lang="zh-CN" altLang="en-US" sz="6600" dirty="0">
                  <a:latin typeface="Calibri" panose="020F0502020204030204" pitchFamily="34" charset="0"/>
                  <a:cs typeface="Calibri" panose="020F0502020204030204" pitchFamily="34" charset="0"/>
                </a:rPr>
                <a:t>理想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</a:p>
            <a:p>
              <a:pPr algn="ctr"/>
              <a:r>
                <a:rPr lang="zh-CN" alt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表现</a:t>
              </a:r>
              <a:r>
                <a:rPr lang="zh-CN" altLang="en-US" sz="6600" dirty="0">
                  <a:latin typeface="Calibri" panose="020F0502020204030204" pitchFamily="34" charset="0"/>
                  <a:cs typeface="Calibri" panose="020F0502020204030204" pitchFamily="34" charset="0"/>
                </a:rPr>
                <a:t>卓越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76" y="2781300"/>
            <a:ext cx="12188824" cy="3240088"/>
            <a:chOff x="3176" y="2781300"/>
            <a:chExt cx="12188824" cy="32400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176" y="2781300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76" y="6021388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71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64497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4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096000" y="116632"/>
            <a:ext cx="5949023" cy="2044603"/>
            <a:chOff x="302660" y="161256"/>
            <a:chExt cx="11683394" cy="4015433"/>
          </a:xfrm>
        </p:grpSpPr>
        <p:pic>
          <p:nvPicPr>
            <p:cNvPr id="32" name="Picture 21" descr="E:\03_db3\03_m&amp;s\ROI_i40AwardChina\2018\2018_Logo\2018_AwardsLogo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0" t="20239" r="4850" b="17760"/>
            <a:stretch/>
          </p:blipFill>
          <p:spPr bwMode="auto">
            <a:xfrm>
              <a:off x="302660" y="161256"/>
              <a:ext cx="11683394" cy="4015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393701" y="3234002"/>
              <a:ext cx="4682941" cy="85121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CHINA ROUND</a:t>
              </a:r>
              <a:endPara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987" y="3068960"/>
            <a:ext cx="11621184" cy="2744456"/>
            <a:chOff x="407987" y="3138549"/>
            <a:chExt cx="11621184" cy="2744456"/>
          </a:xfrm>
        </p:grpSpPr>
        <p:grpSp>
          <p:nvGrpSpPr>
            <p:cNvPr id="40" name="Group 39"/>
            <p:cNvGrpSpPr/>
            <p:nvPr/>
          </p:nvGrpSpPr>
          <p:grpSpPr>
            <a:xfrm>
              <a:off x="8406515" y="3836950"/>
              <a:ext cx="3306109" cy="2046055"/>
              <a:chOff x="7801643" y="3699666"/>
              <a:chExt cx="3306109" cy="2046055"/>
            </a:xfrm>
          </p:grpSpPr>
          <p:pic>
            <p:nvPicPr>
              <p:cNvPr id="41" name="Picture 2" descr="E:\03_db3\03_m&amp;s\ROI_website\Pictures\TS_Headhots2016\TS_headshot_small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94" t="10588" r="6835" b="10452"/>
              <a:stretch/>
            </p:blipFill>
            <p:spPr bwMode="auto">
              <a:xfrm>
                <a:off x="7816464" y="3699666"/>
                <a:ext cx="1044574" cy="1429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7801643" y="5128772"/>
                <a:ext cx="3306109" cy="616949"/>
              </a:xfrm>
              <a:prstGeom prst="rect">
                <a:avLst/>
              </a:prstGeom>
              <a:noFill/>
            </p:spPr>
            <p:txBody>
              <a:bodyPr wrap="square" lIns="0" tIns="45720" rIns="182880" bIns="0" rtlCol="0" anchor="t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2000" b="1" dirty="0" smtClean="0">
                    <a:solidFill>
                      <a:schemeClr val="accent4"/>
                    </a:solidFill>
                  </a:rPr>
                  <a:t>TIMO SCHNEEMANN</a:t>
                </a:r>
                <a:r>
                  <a:rPr lang="en-US" altLang="zh-CN" sz="2000" dirty="0" smtClean="0">
                    <a:solidFill>
                      <a:schemeClr val="accent4"/>
                    </a:solidFill>
                  </a:rPr>
                  <a:t/>
                </a:r>
                <a:br>
                  <a:rPr lang="en-US" altLang="zh-CN" sz="2000" dirty="0" smtClean="0">
                    <a:solidFill>
                      <a:schemeClr val="accent4"/>
                    </a:solidFill>
                  </a:rPr>
                </a:br>
                <a:r>
                  <a:rPr lang="en-US" altLang="zh-CN" sz="2000" dirty="0" smtClean="0">
                    <a:solidFill>
                      <a:schemeClr val="accent4"/>
                    </a:solidFill>
                  </a:rPr>
                  <a:t>ROI</a:t>
                </a:r>
                <a:endParaRPr lang="en-US" altLang="zh-CN" sz="2000" dirty="0" smtClean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344472" y="3138549"/>
              <a:ext cx="1684699" cy="2127507"/>
              <a:chOff x="9650053" y="3001265"/>
              <a:chExt cx="1684699" cy="2127507"/>
            </a:xfrm>
          </p:grpSpPr>
          <p:pic>
            <p:nvPicPr>
              <p:cNvPr id="54" name="Picture 11" descr="E:\03_db3\03_m&amp;s\ROI_i40AwardChina\2018\Jury\LoraXie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47" t="6778" r="18522" b="6429"/>
              <a:stretch/>
            </p:blipFill>
            <p:spPr bwMode="auto">
              <a:xfrm>
                <a:off x="9650053" y="3699450"/>
                <a:ext cx="1044575" cy="1429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9650056" y="3001265"/>
                <a:ext cx="1684696" cy="691747"/>
              </a:xfrm>
              <a:prstGeom prst="rect">
                <a:avLst/>
              </a:prstGeom>
              <a:noFill/>
            </p:spPr>
            <p:txBody>
              <a:bodyPr wrap="square" lIns="0" tIns="0" rIns="182880" bIns="0" rtlCol="0" anchor="t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2000" b="1" dirty="0" smtClean="0">
                    <a:solidFill>
                      <a:schemeClr val="accent4"/>
                    </a:solidFill>
                  </a:rPr>
                  <a:t>LORA XIE</a:t>
                </a:r>
                <a:r>
                  <a:rPr lang="en-US" altLang="zh-CN" sz="2000" dirty="0" smtClean="0">
                    <a:solidFill>
                      <a:schemeClr val="accent4"/>
                    </a:solidFill>
                  </a:rPr>
                  <a:t/>
                </a:r>
                <a:br>
                  <a:rPr lang="en-US" altLang="zh-CN" sz="2000" dirty="0" smtClean="0">
                    <a:solidFill>
                      <a:schemeClr val="accent4"/>
                    </a:solidFill>
                  </a:rPr>
                </a:br>
                <a:r>
                  <a:rPr lang="en-US" altLang="zh-CN" sz="2000" dirty="0" smtClean="0">
                    <a:solidFill>
                      <a:schemeClr val="accent4"/>
                    </a:solidFill>
                  </a:rPr>
                  <a:t>RINGIER</a:t>
                </a:r>
                <a:endParaRPr lang="en-US" altLang="zh-CN" sz="2000" dirty="0" smtClean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07987" y="3836734"/>
              <a:ext cx="3306109" cy="2040538"/>
              <a:chOff x="407987" y="3699450"/>
              <a:chExt cx="3306109" cy="2040538"/>
            </a:xfrm>
          </p:grpSpPr>
          <p:pic>
            <p:nvPicPr>
              <p:cNvPr id="58" name="Picture 9" descr="E:\03_db3\03_m&amp;s\ROI_i40AwardChina\2018\Jury\ProfChen.jp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3958"/>
              <a:stretch/>
            </p:blipFill>
            <p:spPr bwMode="auto">
              <a:xfrm>
                <a:off x="407987" y="3699451"/>
                <a:ext cx="1044575" cy="1423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407987" y="5123039"/>
                <a:ext cx="3306109" cy="616949"/>
              </a:xfrm>
              <a:prstGeom prst="rect">
                <a:avLst/>
              </a:prstGeom>
              <a:noFill/>
            </p:spPr>
            <p:txBody>
              <a:bodyPr wrap="square" lIns="0" tIns="45720" rIns="182880" bIns="0" rtlCol="0" anchor="t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2000" b="1" dirty="0" smtClean="0">
                    <a:solidFill>
                      <a:schemeClr val="accent4"/>
                    </a:solidFill>
                  </a:rPr>
                  <a:t>PROF. XIANGQUN CHEN</a:t>
                </a:r>
                <a:r>
                  <a:rPr lang="en-US" altLang="zh-CN" sz="2000" dirty="0" smtClean="0">
                    <a:solidFill>
                      <a:schemeClr val="accent4"/>
                    </a:solidFill>
                  </a:rPr>
                  <a:t/>
                </a:r>
                <a:br>
                  <a:rPr lang="en-US" altLang="zh-CN" sz="2000" dirty="0" smtClean="0">
                    <a:solidFill>
                      <a:schemeClr val="accent4"/>
                    </a:solidFill>
                  </a:rPr>
                </a:br>
                <a:r>
                  <a:rPr lang="en-US" altLang="zh-CN" sz="2000" dirty="0" smtClean="0">
                    <a:solidFill>
                      <a:schemeClr val="accent4"/>
                    </a:solidFill>
                  </a:rPr>
                  <a:t>BEIJING UNIVERSITY</a:t>
                </a:r>
                <a:endParaRPr lang="en-US" altLang="zh-CN" sz="2000" dirty="0" smtClean="0"/>
              </a:p>
            </p:txBody>
          </p:sp>
          <p:pic>
            <p:nvPicPr>
              <p:cNvPr id="61" name="Picture 76" descr="E:\03_db3\03_m&amp;s\ROI_i40AwardChina\2018\Jury\Chen Xiangqun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18" t="32142" r="38972" b="43186"/>
              <a:stretch/>
            </p:blipFill>
            <p:spPr bwMode="auto">
              <a:xfrm>
                <a:off x="407987" y="3699450"/>
                <a:ext cx="1132812" cy="1423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6462299" y="3144986"/>
              <a:ext cx="3306109" cy="2115337"/>
              <a:chOff x="5953229" y="3007702"/>
              <a:chExt cx="3306109" cy="2115337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953229" y="3007702"/>
                <a:ext cx="3306109" cy="691747"/>
              </a:xfrm>
              <a:prstGeom prst="rect">
                <a:avLst/>
              </a:prstGeom>
              <a:noFill/>
            </p:spPr>
            <p:txBody>
              <a:bodyPr wrap="square" lIns="0" tIns="0" rIns="182880" bIns="0" rtlCol="0" anchor="t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2000" b="1" dirty="0" smtClean="0">
                    <a:solidFill>
                      <a:schemeClr val="accent4"/>
                    </a:solidFill>
                  </a:rPr>
                  <a:t>GEORG STIELER</a:t>
                </a:r>
                <a:r>
                  <a:rPr lang="en-US" altLang="zh-CN" sz="2000" dirty="0" smtClean="0">
                    <a:solidFill>
                      <a:schemeClr val="accent4"/>
                    </a:solidFill>
                  </a:rPr>
                  <a:t/>
                </a:r>
                <a:br>
                  <a:rPr lang="en-US" altLang="zh-CN" sz="2000" dirty="0" smtClean="0">
                    <a:solidFill>
                      <a:schemeClr val="accent4"/>
                    </a:solidFill>
                  </a:rPr>
                </a:br>
                <a:r>
                  <a:rPr lang="en-US" altLang="zh-CN" sz="2000" dirty="0" smtClean="0">
                    <a:solidFill>
                      <a:schemeClr val="accent4"/>
                    </a:solidFill>
                  </a:rPr>
                  <a:t>STM</a:t>
                </a:r>
                <a:endParaRPr lang="en-US" altLang="zh-CN" sz="2000" dirty="0" smtClean="0"/>
              </a:p>
            </p:txBody>
          </p:sp>
          <p:pic>
            <p:nvPicPr>
              <p:cNvPr id="65" name="Picture 84" descr="E:\03_db3\03_m&amp;s\ROI_i40AwardChina\2018\Jury\georg-stieler.jp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39" r="21705"/>
              <a:stretch/>
            </p:blipFill>
            <p:spPr bwMode="auto">
              <a:xfrm>
                <a:off x="5982867" y="3699450"/>
                <a:ext cx="1044574" cy="1423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4446075" y="3836734"/>
              <a:ext cx="3306109" cy="2040538"/>
              <a:chOff x="4104815" y="3699450"/>
              <a:chExt cx="3306109" cy="204053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4104815" y="5123039"/>
                <a:ext cx="3306109" cy="616949"/>
              </a:xfrm>
              <a:prstGeom prst="rect">
                <a:avLst/>
              </a:prstGeom>
              <a:noFill/>
            </p:spPr>
            <p:txBody>
              <a:bodyPr wrap="square" lIns="0" tIns="45720" rIns="182880" bIns="0" rtlCol="0" anchor="t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2000" b="1" dirty="0" smtClean="0">
                    <a:solidFill>
                      <a:schemeClr val="accent4"/>
                    </a:solidFill>
                  </a:rPr>
                  <a:t>MICHAEL HACKL</a:t>
                </a:r>
                <a:br>
                  <a:rPr lang="en-US" altLang="zh-CN" sz="2000" b="1" dirty="0" smtClean="0">
                    <a:solidFill>
                      <a:schemeClr val="accent4"/>
                    </a:solidFill>
                  </a:rPr>
                </a:br>
                <a:r>
                  <a:rPr lang="en-US" altLang="zh-CN" sz="2000" dirty="0" smtClean="0">
                    <a:solidFill>
                      <a:schemeClr val="accent4"/>
                    </a:solidFill>
                  </a:rPr>
                  <a:t>INFOTEAM</a:t>
                </a:r>
                <a:endParaRPr lang="en-US" altLang="zh-CN" sz="2000" dirty="0" smtClean="0"/>
              </a:p>
            </p:txBody>
          </p:sp>
          <p:pic>
            <p:nvPicPr>
              <p:cNvPr id="76" name="Picture 81" descr="E:\03_db3\03_m&amp;s\ROI_i40AwardChina\2018\Jury\IMG_7439.JP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50" t="6035" r="31971" b="62640"/>
              <a:stretch/>
            </p:blipFill>
            <p:spPr bwMode="auto">
              <a:xfrm>
                <a:off x="4148476" y="3699450"/>
                <a:ext cx="1044575" cy="1423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2501859" y="3144987"/>
              <a:ext cx="3306109" cy="2121068"/>
              <a:chOff x="2256401" y="3007703"/>
              <a:chExt cx="3306109" cy="2121068"/>
            </a:xfrm>
          </p:grpSpPr>
          <p:pic>
            <p:nvPicPr>
              <p:cNvPr id="79" name="Picture 22" descr="E:\03_db3\03_m&amp;s\ROI_i40AwardChina\2018\Jury\jamie-l.jpg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96" t="736" r="23997" b="40050"/>
              <a:stretch/>
            </p:blipFill>
            <p:spPr bwMode="auto">
              <a:xfrm>
                <a:off x="2315053" y="3699666"/>
                <a:ext cx="1044575" cy="1429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2256401" y="3007703"/>
                <a:ext cx="3306109" cy="691747"/>
              </a:xfrm>
              <a:prstGeom prst="rect">
                <a:avLst/>
              </a:prstGeom>
              <a:noFill/>
            </p:spPr>
            <p:txBody>
              <a:bodyPr wrap="square" lIns="0" tIns="0" rIns="182880" bIns="0" rtlCol="0" anchor="t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2000" b="1" dirty="0" smtClean="0">
                    <a:solidFill>
                      <a:schemeClr val="accent4"/>
                    </a:solidFill>
                  </a:rPr>
                  <a:t>JAMIE LIN</a:t>
                </a:r>
                <a:r>
                  <a:rPr lang="en-US" altLang="zh-CN" sz="2000" dirty="0" smtClean="0">
                    <a:solidFill>
                      <a:schemeClr val="accent4"/>
                    </a:solidFill>
                  </a:rPr>
                  <a:t/>
                </a:r>
                <a:br>
                  <a:rPr lang="en-US" altLang="zh-CN" sz="2000" dirty="0" smtClean="0">
                    <a:solidFill>
                      <a:schemeClr val="accent4"/>
                    </a:solidFill>
                  </a:rPr>
                </a:br>
                <a:r>
                  <a:rPr lang="en-US" altLang="zh-CN" sz="2000" dirty="0" smtClean="0">
                    <a:solidFill>
                      <a:schemeClr val="accent4"/>
                    </a:solidFill>
                  </a:rPr>
                  <a:t>ADVANTECH</a:t>
                </a:r>
                <a:endParaRPr lang="en-US" altLang="zh-CN" sz="2000" dirty="0" smtClean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176" y="2781300"/>
            <a:ext cx="12188824" cy="3240088"/>
            <a:chOff x="3176" y="2781300"/>
            <a:chExt cx="12188824" cy="324008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3176" y="2781300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176" y="6021388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00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828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2" name="think-cell Slide" r:id="rId6" imgW="421" imgH="420" progId="TCLayout.ActiveDocument.1">
                  <p:embed/>
                </p:oleObj>
              </mc:Choice>
              <mc:Fallback>
                <p:oleObj name="think-cell Slide" r:id="rId6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400" i="1" dirty="0" smtClean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reference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154194" y="3953531"/>
            <a:ext cx="2774280" cy="80193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0" rIns="0" bIns="0" anchor="t">
            <a:noAutofit/>
          </a:bodyPr>
          <a:lstStyle/>
          <a:p>
            <a:r>
              <a:rPr lang="en-US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CUSTOMER CONNECTION</a:t>
            </a:r>
          </a:p>
          <a:p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Ability to collect data about use to </a:t>
            </a:r>
            <a:r>
              <a:rPr lang="en-US" sz="1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feed back to operations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8506" y="3953531"/>
            <a:ext cx="2800773" cy="801931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0" rIns="91440" bIns="0" anchor="t">
            <a:noAutofit/>
          </a:bodyPr>
          <a:lstStyle/>
          <a:p>
            <a:r>
              <a:rPr lang="en-US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SUPPLIER CONNECTION</a:t>
            </a:r>
          </a:p>
          <a:p>
            <a:r>
              <a:rPr lang="en-US" sz="1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to digitally connect with suppliers to avoid supply chain interruptions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68103" y="2777739"/>
            <a:ext cx="2800773" cy="696502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0" rIns="0" bIns="0" anchor="t">
            <a:noAutofit/>
          </a:bodyPr>
          <a:lstStyle/>
          <a:p>
            <a:r>
              <a:rPr lang="en-US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ENTERPRISE CONNECTION</a:t>
            </a:r>
          </a:p>
          <a:p>
            <a:r>
              <a:rPr lang="en-US" sz="1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to provide accurate data about operations performance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24721" y="5234753"/>
            <a:ext cx="2429460" cy="78663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0" rIns="0" bIns="0" anchor="t">
            <a:noAutofit/>
          </a:bodyPr>
          <a:lstStyle/>
          <a:p>
            <a:r>
              <a:rPr lang="en-US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PEOPLE-SYSTEM INTERACTION </a:t>
            </a:r>
            <a:r>
              <a:rPr lang="en-US" sz="1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to augment operations to increase productivity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8506" y="5234753"/>
            <a:ext cx="2800773" cy="78663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0" rIns="0" bIns="0" anchor="t">
            <a:noAutofit/>
          </a:bodyPr>
          <a:lstStyle/>
          <a:p>
            <a:r>
              <a:rPr lang="en-US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EQUIPMENT</a:t>
            </a:r>
          </a:p>
          <a:p>
            <a:r>
              <a:rPr lang="en-US" sz="1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to listen in on equipment status to increase uptime &amp; longevity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09292" y="5234752"/>
            <a:ext cx="2315416" cy="78663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0" rIns="0" bIns="0" anchor="t">
            <a:noAutofit/>
          </a:bodyPr>
          <a:lstStyle/>
          <a:p>
            <a:r>
              <a:rPr lang="en-US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MATERIAL FLOW</a:t>
            </a:r>
          </a:p>
          <a:p>
            <a:r>
              <a:rPr lang="en-US" sz="1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to monitor material flow in real-time to ensure smooth flow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8506" y="2777739"/>
            <a:ext cx="2800773" cy="696502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0" rIns="0" bIns="0" anchor="t">
            <a:noAutofit/>
          </a:bodyPr>
          <a:lstStyle/>
          <a:p>
            <a:r>
              <a:rPr lang="en-US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</a:p>
          <a:p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Ability to real-time monitor and control utilities consumption (power, gas, water, waste</a:t>
            </a:r>
            <a:r>
              <a:rPr lang="en-US" sz="1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27701" y="2777739"/>
            <a:ext cx="2800773" cy="696502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0" rIns="0" bIns="0" anchor="t">
            <a:noAutofit/>
          </a:bodyPr>
          <a:lstStyle/>
          <a:p>
            <a:r>
              <a:rPr lang="en-US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NETWORK &amp; IT SYSTEM</a:t>
            </a:r>
          </a:p>
          <a:p>
            <a:r>
              <a:rPr lang="en-US" sz="1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to handle high degree of configurability &amp; provide relevant real-time data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54195" y="5234753"/>
            <a:ext cx="2774280" cy="78663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0" rIns="0" bIns="0" anchor="t">
            <a:noAutofit/>
          </a:bodyPr>
          <a:lstStyle/>
          <a:p>
            <a:r>
              <a:rPr lang="en-US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SIMULATIONS/AI/ML</a:t>
            </a:r>
          </a:p>
          <a:p>
            <a:r>
              <a:rPr lang="en-US" sz="1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to simulate the physical world to generate insight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48751" y="3501007"/>
            <a:ext cx="5671079" cy="1654088"/>
            <a:chOff x="8338756" y="3340638"/>
            <a:chExt cx="1998531" cy="78827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8356638" y="3393109"/>
              <a:ext cx="326679" cy="11496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323213" y="3340638"/>
              <a:ext cx="0" cy="9532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338756" y="4019645"/>
              <a:ext cx="319522" cy="10927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9000597" y="4058832"/>
              <a:ext cx="124948" cy="7008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9495493" y="4058832"/>
              <a:ext cx="124948" cy="7008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0010608" y="3393109"/>
              <a:ext cx="326679" cy="11496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9992725" y="4019645"/>
              <a:ext cx="319522" cy="10927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8001945" y="4287405"/>
            <a:ext cx="581648" cy="1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dirty="0" smtClean="0"/>
              <a:t>OUT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590527" y="4287405"/>
            <a:ext cx="339879" cy="1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4326485" y="3789040"/>
            <a:ext cx="3499168" cy="1152128"/>
            <a:chOff x="4243004" y="3573016"/>
            <a:chExt cx="3499168" cy="1152128"/>
          </a:xfrm>
        </p:grpSpPr>
        <p:grpSp>
          <p:nvGrpSpPr>
            <p:cNvPr id="70" name="Group 69"/>
            <p:cNvGrpSpPr/>
            <p:nvPr/>
          </p:nvGrpSpPr>
          <p:grpSpPr>
            <a:xfrm>
              <a:off x="4249744" y="3573016"/>
              <a:ext cx="3492428" cy="1152128"/>
              <a:chOff x="4547788" y="879246"/>
              <a:chExt cx="3492428" cy="1152128"/>
            </a:xfrm>
          </p:grpSpPr>
          <p:sp>
            <p:nvSpPr>
              <p:cNvPr id="72" name="Parallelogram 71"/>
              <p:cNvSpPr/>
              <p:nvPr/>
            </p:nvSpPr>
            <p:spPr>
              <a:xfrm>
                <a:off x="4637221" y="879246"/>
                <a:ext cx="3355215" cy="1009779"/>
              </a:xfrm>
              <a:prstGeom prst="parallelogram">
                <a:avLst/>
              </a:prstGeom>
              <a:solidFill>
                <a:schemeClr val="bg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0" rIns="0" bIns="0" anchor="b">
                <a:noAutofit/>
              </a:bodyPr>
              <a:lstStyle/>
              <a:p>
                <a:endParaRPr lang="en-US" sz="1400" i="1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035126" y="1343025"/>
                <a:ext cx="2005090" cy="61634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92075" indent="-92075" algn="ctr">
                  <a:buFont typeface="Arial" panose="020B0604020202020204" pitchFamily="34" charset="0"/>
                  <a:buChar char="•"/>
                </a:pPr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547788" y="1086192"/>
                <a:ext cx="821838" cy="4061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92075" indent="-92075" algn="ctr">
                  <a:buFont typeface="Arial" panose="020B0604020202020204" pitchFamily="34" charset="0"/>
                  <a:buChar char="•"/>
                </a:pPr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5479217" y="951254"/>
                <a:ext cx="2537184" cy="1080120"/>
                <a:chOff x="6461672" y="718759"/>
                <a:chExt cx="14363867" cy="6114937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6461672" y="718759"/>
                  <a:ext cx="14363867" cy="27461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r>
                    <a:rPr lang="en-US" sz="2400" i="1" dirty="0" smtClean="0"/>
                    <a:t> INDUSTRY </a:t>
                  </a:r>
                  <a:r>
                    <a:rPr lang="en-US" sz="4400" i="1" dirty="0" smtClean="0"/>
                    <a:t>4.0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9047956" y="4829244"/>
                  <a:ext cx="11309798" cy="2004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r"/>
                  <a:r>
                    <a:rPr lang="en-US" sz="2400" i="1" dirty="0" smtClean="0"/>
                    <a:t>FRAMEWORK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9047950" y="3184390"/>
                  <a:ext cx="11352688" cy="21407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r"/>
                  <a:r>
                    <a:rPr lang="en-US" sz="2400" i="1" dirty="0" smtClean="0"/>
                    <a:t>CAPABILITY</a:t>
                  </a:r>
                </a:p>
              </p:txBody>
            </p:sp>
          </p:grpSp>
        </p:grpSp>
        <p:pic>
          <p:nvPicPr>
            <p:cNvPr id="71" name="Grafik 7">
              <a:extLst>
                <a:ext uri="{FF2B5EF4-FFF2-40B4-BE49-F238E27FC236}">
                  <a16:creationId xmlns="" xmlns:a16="http://schemas.microsoft.com/office/drawing/2014/main" id="{8F1CDEF5-7BFA-4606-933E-10EF41656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3700" t="29141" r="13296" b="35615"/>
            <a:stretch/>
          </p:blipFill>
          <p:spPr>
            <a:xfrm>
              <a:off x="4243004" y="3864318"/>
              <a:ext cx="957646" cy="23221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176" y="2781300"/>
            <a:ext cx="12188824" cy="3240088"/>
            <a:chOff x="3176" y="2781300"/>
            <a:chExt cx="12188824" cy="3240088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3176" y="2781300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176" y="6021388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408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6" name="think-cell Slide" r:id="rId6" imgW="421" imgH="420" progId="TCLayout.ActiveDocument.1">
                  <p:embed/>
                </p:oleObj>
              </mc:Choice>
              <mc:Fallback>
                <p:oleObj name="think-cell Slide" r:id="rId6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400" i="1" dirty="0" err="1" smtClean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reference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1373194" y="3212976"/>
            <a:ext cx="6336704" cy="2464570"/>
            <a:chOff x="335360" y="1628800"/>
            <a:chExt cx="11665296" cy="45370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99" b="73798"/>
            <a:stretch/>
          </p:blipFill>
          <p:spPr bwMode="auto">
            <a:xfrm>
              <a:off x="446087" y="1628800"/>
              <a:ext cx="11337925" cy="4537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335360" y="6165850"/>
              <a:ext cx="116652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176" y="2781300"/>
            <a:ext cx="12188824" cy="3240088"/>
            <a:chOff x="3176" y="2781300"/>
            <a:chExt cx="12188824" cy="32400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176" y="2781300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76" y="6021388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 b="-42"/>
          <a:stretch/>
        </p:blipFill>
        <p:spPr bwMode="auto">
          <a:xfrm>
            <a:off x="8616280" y="3212976"/>
            <a:ext cx="1236700" cy="246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7592215" y="3212976"/>
            <a:ext cx="1015712" cy="22793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92215" y="3861048"/>
            <a:ext cx="1024065" cy="181649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614376" y="3446218"/>
            <a:ext cx="1238604" cy="416067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 indent="-92075" algn="ctr">
              <a:buFont typeface="Arial" panose="020B0604020202020204" pitchFamily="34" charset="0"/>
              <a:buChar char="•"/>
            </a:pPr>
            <a:endParaRPr lang="de-DE" sz="1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8882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7" name="think-cell Slide" r:id="rId6" imgW="421" imgH="420" progId="TCLayout.ActiveDocument.1">
                  <p:embed/>
                </p:oleObj>
              </mc:Choice>
              <mc:Fallback>
                <p:oleObj name="think-cell Slide" r:id="rId6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400" i="1" dirty="0" err="1" smtClean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levels</a:t>
            </a:r>
            <a:endParaRPr lang="en-US" dirty="0"/>
          </a:p>
        </p:txBody>
      </p:sp>
      <p:sp>
        <p:nvSpPr>
          <p:cNvPr id="41" name="Textfeld 17"/>
          <p:cNvSpPr txBox="1"/>
          <p:nvPr/>
        </p:nvSpPr>
        <p:spPr>
          <a:xfrm>
            <a:off x="4727849" y="5683184"/>
            <a:ext cx="6624736" cy="2743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Value. Challenge. Right first time. Flow. Takt. Pull. 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810544" y="2883342"/>
            <a:ext cx="9542041" cy="1090046"/>
            <a:chOff x="1810544" y="2883342"/>
            <a:chExt cx="9542041" cy="1090046"/>
          </a:xfrm>
        </p:grpSpPr>
        <p:sp>
          <p:nvSpPr>
            <p:cNvPr id="7" name="Textfeld 23"/>
            <p:cNvSpPr txBox="1"/>
            <p:nvPr/>
          </p:nvSpPr>
          <p:spPr>
            <a:xfrm>
              <a:off x="4727849" y="3119811"/>
              <a:ext cx="6624736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The system runs </a:t>
              </a:r>
              <a:r>
                <a:rPr lang="en-US" sz="2000" b="1" dirty="0">
                  <a:solidFill>
                    <a:prstClr val="black"/>
                  </a:solidFill>
                </a:rPr>
                <a:t>without 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intervention </a:t>
              </a:r>
              <a:r>
                <a:rPr lang="en-US" sz="2000" dirty="0" smtClean="0">
                  <a:solidFill>
                    <a:prstClr val="black"/>
                  </a:solidFill>
                </a:rPr>
                <a:t>within </a:t>
              </a:r>
              <a:r>
                <a:rPr lang="en-US" sz="2000" dirty="0">
                  <a:solidFill>
                    <a:prstClr val="black"/>
                  </a:solidFill>
                </a:rPr>
                <a:t>operating </a:t>
              </a:r>
              <a:r>
                <a:rPr lang="en-US" sz="2000" dirty="0" smtClean="0">
                  <a:solidFill>
                    <a:prstClr val="black"/>
                  </a:solidFill>
                </a:rPr>
                <a:t>range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810544" y="2883342"/>
              <a:ext cx="1604943" cy="1090046"/>
              <a:chOff x="2327092" y="1820775"/>
              <a:chExt cx="2023270" cy="1509325"/>
            </a:xfrm>
          </p:grpSpPr>
          <p:sp>
            <p:nvSpPr>
              <p:cNvPr id="8" name="Shape 5166">
                <a:extLst>
                  <a:ext uri="{FF2B5EF4-FFF2-40B4-BE49-F238E27FC236}">
                    <a16:creationId xmlns:a16="http://schemas.microsoft.com/office/drawing/2014/main" xmlns="" id="{4B51AE88-0BFF-4118-9B66-EE2E715D7F61}"/>
                  </a:ext>
                </a:extLst>
              </p:cNvPr>
              <p:cNvSpPr/>
              <p:nvPr/>
            </p:nvSpPr>
            <p:spPr>
              <a:xfrm>
                <a:off x="2467093" y="2148199"/>
                <a:ext cx="1333734" cy="1181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31" y="0"/>
                    </a:moveTo>
                    <a:lnTo>
                      <a:pt x="4125" y="12945"/>
                    </a:lnTo>
                    <a:lnTo>
                      <a:pt x="0" y="21600"/>
                    </a:lnTo>
                    <a:lnTo>
                      <a:pt x="21600" y="7769"/>
                    </a:lnTo>
                    <a:lnTo>
                      <a:pt x="1713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en-US" b="1" dirty="0">
                  <a:cs typeface="Lato Light"/>
                </a:endParaRPr>
              </a:p>
            </p:txBody>
          </p:sp>
          <p:sp>
            <p:nvSpPr>
              <p:cNvPr id="9" name="Shape 5171">
                <a:extLst>
                  <a:ext uri="{FF2B5EF4-FFF2-40B4-BE49-F238E27FC236}">
                    <a16:creationId xmlns:a16="http://schemas.microsoft.com/office/drawing/2014/main" xmlns="" id="{0AC517BE-34CD-474C-93BA-E68824C0BF3D}"/>
                  </a:ext>
                </a:extLst>
              </p:cNvPr>
              <p:cNvSpPr/>
              <p:nvPr/>
            </p:nvSpPr>
            <p:spPr>
              <a:xfrm>
                <a:off x="2871564" y="1820775"/>
                <a:ext cx="930344" cy="752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>
                    <a:solidFill>
                      <a:srgbClr val="4C4C4C"/>
                    </a:solidFill>
                  </a:defRPr>
                </a:pPr>
                <a:endParaRPr lang="en-US" sz="1600" b="1" dirty="0">
                  <a:cs typeface="Lato Light"/>
                </a:endParaRPr>
              </a:p>
            </p:txBody>
          </p:sp>
          <p:sp>
            <p:nvSpPr>
              <p:cNvPr id="10" name="Shape 5176">
                <a:extLst>
                  <a:ext uri="{FF2B5EF4-FFF2-40B4-BE49-F238E27FC236}">
                    <a16:creationId xmlns:a16="http://schemas.microsoft.com/office/drawing/2014/main" xmlns="" id="{DA4C0240-664F-4166-AF59-EFA5C99486CB}"/>
                  </a:ext>
                </a:extLst>
              </p:cNvPr>
              <p:cNvSpPr/>
              <p:nvPr/>
            </p:nvSpPr>
            <p:spPr>
              <a:xfrm>
                <a:off x="2327092" y="2159398"/>
                <a:ext cx="2023270" cy="385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lvl="0" algn="ctr">
                  <a:defRPr sz="1800" cap="none">
                    <a:solidFill>
                      <a:srgbClr val="000000"/>
                    </a:solidFill>
                  </a:defRPr>
                </a:pPr>
                <a:r>
                  <a:rPr lang="en-US" sz="1600" b="1" cap="none" dirty="0" smtClean="0">
                    <a:solidFill>
                      <a:schemeClr val="accent1"/>
                    </a:solidFill>
                    <a:latin typeface="+mn-lt"/>
                    <a:cs typeface="Lato Light"/>
                  </a:rPr>
                  <a:t>AUTONOMY</a:t>
                </a:r>
                <a:endParaRPr lang="en-US" sz="1600" b="1" cap="none" dirty="0">
                  <a:solidFill>
                    <a:schemeClr val="accent1"/>
                  </a:solidFill>
                  <a:latin typeface="+mn-lt"/>
                  <a:cs typeface="Lato Light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00755" y="3625867"/>
            <a:ext cx="9751830" cy="888623"/>
            <a:chOff x="1600755" y="3625867"/>
            <a:chExt cx="9751830" cy="888623"/>
          </a:xfrm>
        </p:grpSpPr>
        <p:sp>
          <p:nvSpPr>
            <p:cNvPr id="15" name="Textfeld 20"/>
            <p:cNvSpPr txBox="1"/>
            <p:nvPr/>
          </p:nvSpPr>
          <p:spPr>
            <a:xfrm>
              <a:off x="4727849" y="3632486"/>
              <a:ext cx="6624736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It is possible 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to make predictions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600755" y="3625867"/>
              <a:ext cx="1705649" cy="888623"/>
              <a:chOff x="1600755" y="3625867"/>
              <a:chExt cx="1705649" cy="888623"/>
            </a:xfrm>
          </p:grpSpPr>
          <p:sp>
            <p:nvSpPr>
              <p:cNvPr id="12" name="Shape 5167">
                <a:extLst>
                  <a:ext uri="{FF2B5EF4-FFF2-40B4-BE49-F238E27FC236}">
                    <a16:creationId xmlns:a16="http://schemas.microsoft.com/office/drawing/2014/main" xmlns="" id="{54FDE9B2-F9F9-4302-A9DB-4BD3FFF8B910}"/>
                  </a:ext>
                </a:extLst>
              </p:cNvPr>
              <p:cNvSpPr/>
              <p:nvPr/>
            </p:nvSpPr>
            <p:spPr>
              <a:xfrm>
                <a:off x="1600755" y="3625867"/>
                <a:ext cx="1703654" cy="888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39" y="0"/>
                    </a:moveTo>
                    <a:lnTo>
                      <a:pt x="2561" y="13286"/>
                    </a:lnTo>
                    <a:lnTo>
                      <a:pt x="0" y="21600"/>
                    </a:lnTo>
                    <a:lnTo>
                      <a:pt x="21600" y="8314"/>
                    </a:lnTo>
                    <a:cubicBezTo>
                      <a:pt x="21600" y="8314"/>
                      <a:pt x="19039" y="0"/>
                      <a:pt x="1903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en-US" b="1" dirty="0">
                  <a:cs typeface="Lato Light"/>
                </a:endParaRPr>
              </a:p>
            </p:txBody>
          </p:sp>
          <p:sp>
            <p:nvSpPr>
              <p:cNvPr id="13" name="Shape 5173">
                <a:extLst>
                  <a:ext uri="{FF2B5EF4-FFF2-40B4-BE49-F238E27FC236}">
                    <a16:creationId xmlns:a16="http://schemas.microsoft.com/office/drawing/2014/main" xmlns="" id="{EED023A5-C048-42BC-A17F-1774CB77CE0F}"/>
                  </a:ext>
                </a:extLst>
              </p:cNvPr>
              <p:cNvSpPr/>
              <p:nvPr/>
            </p:nvSpPr>
            <p:spPr>
              <a:xfrm>
                <a:off x="1921598" y="3625867"/>
                <a:ext cx="1380813" cy="342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440" y="0"/>
                    </a:lnTo>
                    <a:cubicBezTo>
                      <a:pt x="18440" y="0"/>
                      <a:pt x="3160" y="0"/>
                      <a:pt x="3160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lvl="0" algn="ctr">
                  <a:defRPr>
                    <a:solidFill>
                      <a:srgbClr val="4C4C4C"/>
                    </a:solidFill>
                  </a:defRPr>
                </a:pPr>
                <a:endParaRPr lang="en-US" sz="1600" b="1" dirty="0">
                  <a:cs typeface="Lato Light"/>
                </a:endParaRPr>
              </a:p>
            </p:txBody>
          </p:sp>
          <p:sp>
            <p:nvSpPr>
              <p:cNvPr id="14" name="Shape 5177">
                <a:extLst>
                  <a:ext uri="{FF2B5EF4-FFF2-40B4-BE49-F238E27FC236}">
                    <a16:creationId xmlns:a16="http://schemas.microsoft.com/office/drawing/2014/main" xmlns="" id="{01D75008-223E-43BB-87D3-09B1E75B8EA8}"/>
                  </a:ext>
                </a:extLst>
              </p:cNvPr>
              <p:cNvSpPr/>
              <p:nvPr/>
            </p:nvSpPr>
            <p:spPr>
              <a:xfrm>
                <a:off x="1921598" y="3657543"/>
                <a:ext cx="1384806" cy="278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lvl="0" algn="ctr">
                  <a:defRPr sz="1800" cap="none">
                    <a:solidFill>
                      <a:srgbClr val="000000"/>
                    </a:solidFill>
                  </a:defRPr>
                </a:pPr>
                <a:r>
                  <a:rPr lang="en-US" sz="1600" b="1" cap="none" dirty="0" smtClean="0">
                    <a:solidFill>
                      <a:schemeClr val="bg1"/>
                    </a:solidFill>
                    <a:latin typeface="+mn-lt"/>
                    <a:cs typeface="Lato Light"/>
                  </a:rPr>
                  <a:t>PREDICTION</a:t>
                </a:r>
                <a:endParaRPr lang="en-US" sz="1600" b="1" cap="none" dirty="0">
                  <a:solidFill>
                    <a:schemeClr val="bg1"/>
                  </a:solidFill>
                  <a:latin typeface="+mn-lt"/>
                  <a:cs typeface="Lato Light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279913" y="4145161"/>
            <a:ext cx="10072672" cy="918042"/>
            <a:chOff x="1279913" y="4145161"/>
            <a:chExt cx="10072672" cy="918042"/>
          </a:xfrm>
        </p:grpSpPr>
        <p:sp>
          <p:nvSpPr>
            <p:cNvPr id="20" name="Textfeld 19"/>
            <p:cNvSpPr txBox="1"/>
            <p:nvPr/>
          </p:nvSpPr>
          <p:spPr>
            <a:xfrm>
              <a:off x="4727849" y="4145161"/>
              <a:ext cx="6624736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Data is automatically consolidated to 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generate insight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Shape 5168">
              <a:extLst>
                <a:ext uri="{FF2B5EF4-FFF2-40B4-BE49-F238E27FC236}">
                  <a16:creationId xmlns:a16="http://schemas.microsoft.com/office/drawing/2014/main" xmlns="" id="{93576F44-439A-4CCE-B505-2328BB31756E}"/>
                </a:ext>
              </a:extLst>
            </p:cNvPr>
            <p:cNvSpPr/>
            <p:nvPr/>
          </p:nvSpPr>
          <p:spPr>
            <a:xfrm>
              <a:off x="1279913" y="4174584"/>
              <a:ext cx="2349332" cy="88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43" y="0"/>
                  </a:moveTo>
                  <a:lnTo>
                    <a:pt x="1857" y="13286"/>
                  </a:lnTo>
                  <a:lnTo>
                    <a:pt x="0" y="21600"/>
                  </a:lnTo>
                  <a:lnTo>
                    <a:pt x="21600" y="8314"/>
                  </a:lnTo>
                  <a:cubicBezTo>
                    <a:pt x="21600" y="8314"/>
                    <a:pt x="19743" y="0"/>
                    <a:pt x="1974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en-US" b="1" dirty="0">
                <a:cs typeface="Lato Light"/>
              </a:endParaRPr>
            </a:p>
          </p:txBody>
        </p:sp>
        <p:sp>
          <p:nvSpPr>
            <p:cNvPr id="18" name="Shape 5172">
              <a:extLst>
                <a:ext uri="{FF2B5EF4-FFF2-40B4-BE49-F238E27FC236}">
                  <a16:creationId xmlns:a16="http://schemas.microsoft.com/office/drawing/2014/main" xmlns="" id="{CE33C4E3-B14B-4764-A5B5-297D99958057}"/>
                </a:ext>
              </a:extLst>
            </p:cNvPr>
            <p:cNvSpPr/>
            <p:nvPr/>
          </p:nvSpPr>
          <p:spPr>
            <a:xfrm>
              <a:off x="1600756" y="4174580"/>
              <a:ext cx="2026491" cy="34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 algn="ctr">
                <a:defRPr>
                  <a:solidFill>
                    <a:srgbClr val="4C4C4C"/>
                  </a:solidFill>
                </a:defRPr>
              </a:pPr>
              <a:endParaRPr lang="en-US" sz="1600" b="1" dirty="0">
                <a:cs typeface="Lato Light"/>
              </a:endParaRPr>
            </a:p>
          </p:txBody>
        </p:sp>
      </p:grpSp>
      <p:sp>
        <p:nvSpPr>
          <p:cNvPr id="19" name="Shape 5178">
            <a:extLst>
              <a:ext uri="{FF2B5EF4-FFF2-40B4-BE49-F238E27FC236}">
                <a16:creationId xmlns:a16="http://schemas.microsoft.com/office/drawing/2014/main" xmlns="" id="{0EA190BF-C784-437E-94AD-C11918AC1B5E}"/>
              </a:ext>
            </a:extLst>
          </p:cNvPr>
          <p:cNvSpPr/>
          <p:nvPr/>
        </p:nvSpPr>
        <p:spPr>
          <a:xfrm>
            <a:off x="1809278" y="4206257"/>
            <a:ext cx="1606210" cy="2786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en-US" sz="1600" b="1" cap="none" dirty="0" smtClean="0">
                <a:solidFill>
                  <a:schemeClr val="bg1"/>
                </a:solidFill>
                <a:latin typeface="+mn-lt"/>
                <a:cs typeface="Lato Light"/>
              </a:rPr>
              <a:t>KNOWLEDGE</a:t>
            </a:r>
            <a:endParaRPr lang="en-US" sz="1600" b="1" cap="none" dirty="0">
              <a:solidFill>
                <a:schemeClr val="bg1"/>
              </a:solidFill>
              <a:latin typeface="+mn-lt"/>
              <a:cs typeface="Lato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51608" y="4657836"/>
            <a:ext cx="10400977" cy="954081"/>
            <a:chOff x="951608" y="4657836"/>
            <a:chExt cx="10400977" cy="954081"/>
          </a:xfrm>
        </p:grpSpPr>
        <p:sp>
          <p:nvSpPr>
            <p:cNvPr id="23" name="Textfeld 18"/>
            <p:cNvSpPr txBox="1"/>
            <p:nvPr/>
          </p:nvSpPr>
          <p:spPr>
            <a:xfrm>
              <a:off x="4727849" y="4657836"/>
              <a:ext cx="6624736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Data is 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easily accessible </a:t>
              </a:r>
              <a:r>
                <a:rPr lang="en-US" sz="2000" dirty="0" smtClean="0">
                  <a:solidFill>
                    <a:prstClr val="black"/>
                  </a:solidFill>
                </a:rPr>
                <a:t>for the people who need it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51608" y="4723301"/>
              <a:ext cx="3000468" cy="888616"/>
              <a:chOff x="1244276" y="4368462"/>
              <a:chExt cx="3782535" cy="1230417"/>
            </a:xfrm>
          </p:grpSpPr>
          <p:sp>
            <p:nvSpPr>
              <p:cNvPr id="24" name="Shape 5169">
                <a:extLst>
                  <a:ext uri="{FF2B5EF4-FFF2-40B4-BE49-F238E27FC236}">
                    <a16:creationId xmlns:a16="http://schemas.microsoft.com/office/drawing/2014/main" xmlns="" id="{99A887F3-BB58-478E-A613-1DCE3240A689}"/>
                  </a:ext>
                </a:extLst>
              </p:cNvPr>
              <p:cNvSpPr/>
              <p:nvPr/>
            </p:nvSpPr>
            <p:spPr>
              <a:xfrm>
                <a:off x="1244276" y="4368463"/>
                <a:ext cx="3775647" cy="1230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7" y="13286"/>
                    </a:moveTo>
                    <a:lnTo>
                      <a:pt x="0" y="21600"/>
                    </a:lnTo>
                    <a:lnTo>
                      <a:pt x="21600" y="8314"/>
                    </a:lnTo>
                    <a:lnTo>
                      <a:pt x="20143" y="0"/>
                    </a:lnTo>
                    <a:cubicBezTo>
                      <a:pt x="20143" y="0"/>
                      <a:pt x="1457" y="13286"/>
                      <a:pt x="1457" y="1328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en-US" b="1" dirty="0">
                  <a:cs typeface="Lato Light"/>
                </a:endParaRPr>
              </a:p>
            </p:txBody>
          </p:sp>
          <p:sp>
            <p:nvSpPr>
              <p:cNvPr id="25" name="Shape 5174">
                <a:extLst>
                  <a:ext uri="{FF2B5EF4-FFF2-40B4-BE49-F238E27FC236}">
                    <a16:creationId xmlns:a16="http://schemas.microsoft.com/office/drawing/2014/main" xmlns="" id="{3971DCE9-1A59-49EF-9B29-BF3E80D548A3}"/>
                  </a:ext>
                </a:extLst>
              </p:cNvPr>
              <p:cNvSpPr/>
              <p:nvPr/>
            </p:nvSpPr>
            <p:spPr>
              <a:xfrm>
                <a:off x="1658153" y="4368462"/>
                <a:ext cx="3368658" cy="473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967" y="0"/>
                    </a:lnTo>
                    <a:lnTo>
                      <a:pt x="1633" y="0"/>
                    </a:lnTo>
                    <a:lnTo>
                      <a:pt x="0" y="21600"/>
                    </a:lnTo>
                    <a:cubicBezTo>
                      <a:pt x="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lvl="0" algn="ctr">
                  <a:defRPr>
                    <a:solidFill>
                      <a:srgbClr val="4C4C4C"/>
                    </a:solidFill>
                  </a:defRPr>
                </a:pPr>
                <a:endParaRPr lang="en-US" sz="2700" b="1" dirty="0">
                  <a:cs typeface="Lato Light"/>
                </a:endParaRPr>
              </a:p>
            </p:txBody>
          </p:sp>
          <p:sp>
            <p:nvSpPr>
              <p:cNvPr id="26" name="Shape 5179">
                <a:extLst>
                  <a:ext uri="{FF2B5EF4-FFF2-40B4-BE49-F238E27FC236}">
                    <a16:creationId xmlns:a16="http://schemas.microsoft.com/office/drawing/2014/main" xmlns="" id="{6460D136-9ABA-466F-BF17-6F7413FFF280}"/>
                  </a:ext>
                </a:extLst>
              </p:cNvPr>
              <p:cNvSpPr/>
              <p:nvPr/>
            </p:nvSpPr>
            <p:spPr>
              <a:xfrm>
                <a:off x="1895507" y="4412322"/>
                <a:ext cx="2884844" cy="3858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lvl="0" algn="ctr">
                  <a:defRPr sz="1800" cap="none">
                    <a:solidFill>
                      <a:srgbClr val="000000"/>
                    </a:solidFill>
                  </a:defRPr>
                </a:pPr>
                <a:r>
                  <a:rPr lang="en-US" sz="1600" b="1" cap="none" dirty="0" smtClean="0">
                    <a:solidFill>
                      <a:schemeClr val="bg1"/>
                    </a:solidFill>
                    <a:latin typeface="+mn-lt"/>
                    <a:cs typeface="Lato Light"/>
                  </a:rPr>
                  <a:t>INFORMATION</a:t>
                </a:r>
                <a:endParaRPr lang="en-US" sz="1600" b="1" cap="none" dirty="0">
                  <a:solidFill>
                    <a:schemeClr val="bg1"/>
                  </a:solidFill>
                  <a:latin typeface="+mn-lt"/>
                  <a:cs typeface="Lato Light"/>
                </a:endParaRPr>
              </a:p>
            </p:txBody>
          </p:sp>
        </p:grpSp>
      </p:grpSp>
      <p:sp>
        <p:nvSpPr>
          <p:cNvPr id="31" name="Rechteck 34">
            <a:extLst>
              <a:ext uri="{FF2B5EF4-FFF2-40B4-BE49-F238E27FC236}">
                <a16:creationId xmlns:a16="http://schemas.microsoft.com/office/drawing/2014/main" xmlns="" id="{F924EC8D-F90D-4EEE-872A-79D042EEDE8C}"/>
              </a:ext>
            </a:extLst>
          </p:cNvPr>
          <p:cNvSpPr/>
          <p:nvPr/>
        </p:nvSpPr>
        <p:spPr>
          <a:xfrm>
            <a:off x="951608" y="5683184"/>
            <a:ext cx="3317844" cy="33820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LEAN PROCESS DESIGN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096000" y="116632"/>
            <a:ext cx="5949023" cy="2044603"/>
            <a:chOff x="302660" y="161256"/>
            <a:chExt cx="11683394" cy="4015433"/>
          </a:xfrm>
        </p:grpSpPr>
        <p:pic>
          <p:nvPicPr>
            <p:cNvPr id="33" name="Picture 21" descr="E:\03_db3\03_m&amp;s\ROI_i40AwardChina\2018\2018_Logo\2018_AwardsLogo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0" t="20239" r="4850" b="17760"/>
            <a:stretch/>
          </p:blipFill>
          <p:spPr bwMode="auto">
            <a:xfrm>
              <a:off x="302660" y="161256"/>
              <a:ext cx="11683394" cy="4015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393701" y="3234002"/>
              <a:ext cx="4682941" cy="85121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CHINA ROUND</a:t>
              </a:r>
              <a:endPara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76" y="2781300"/>
            <a:ext cx="12188824" cy="3240088"/>
            <a:chOff x="3176" y="2781300"/>
            <a:chExt cx="12188824" cy="324008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176" y="2781300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176" y="6021388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951608" y="5170511"/>
            <a:ext cx="10400977" cy="512673"/>
            <a:chOff x="951608" y="5170511"/>
            <a:chExt cx="10400977" cy="512673"/>
          </a:xfrm>
        </p:grpSpPr>
        <p:grpSp>
          <p:nvGrpSpPr>
            <p:cNvPr id="5" name="Group 4"/>
            <p:cNvGrpSpPr/>
            <p:nvPr/>
          </p:nvGrpSpPr>
          <p:grpSpPr>
            <a:xfrm>
              <a:off x="951608" y="5170511"/>
              <a:ext cx="10400977" cy="435920"/>
              <a:chOff x="951608" y="5170511"/>
              <a:chExt cx="10400977" cy="435920"/>
            </a:xfrm>
          </p:grpSpPr>
          <p:sp>
            <p:nvSpPr>
              <p:cNvPr id="28" name="Textfeld 17"/>
              <p:cNvSpPr txBox="1"/>
              <p:nvPr/>
            </p:nvSpPr>
            <p:spPr>
              <a:xfrm>
                <a:off x="4727849" y="5170511"/>
                <a:ext cx="6624736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Relevant machine &amp; process data 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is collected</a:t>
                </a: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Shape 5175">
                <a:extLst>
                  <a:ext uri="{FF2B5EF4-FFF2-40B4-BE49-F238E27FC236}">
                    <a16:creationId xmlns:a16="http://schemas.microsoft.com/office/drawing/2014/main" xmlns="" id="{D10445B2-FD24-468B-B88F-63F87ED52173}"/>
                  </a:ext>
                </a:extLst>
              </p:cNvPr>
              <p:cNvSpPr/>
              <p:nvPr/>
            </p:nvSpPr>
            <p:spPr>
              <a:xfrm>
                <a:off x="951608" y="5264398"/>
                <a:ext cx="3317844" cy="342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5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285" y="0"/>
                    </a:lnTo>
                    <a:cubicBezTo>
                      <a:pt x="20285" y="0"/>
                      <a:pt x="1315" y="0"/>
                      <a:pt x="1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lvl="0" algn="ctr">
                  <a:defRPr>
                    <a:solidFill>
                      <a:srgbClr val="4C4C4C"/>
                    </a:solidFill>
                  </a:defRPr>
                </a:pPr>
                <a:endParaRPr lang="en-US" sz="2700" b="1" dirty="0">
                  <a:cs typeface="Lato Light"/>
                </a:endParaRPr>
              </a:p>
            </p:txBody>
          </p:sp>
          <p:sp>
            <p:nvSpPr>
              <p:cNvPr id="30" name="Shape 5180">
                <a:extLst>
                  <a:ext uri="{FF2B5EF4-FFF2-40B4-BE49-F238E27FC236}">
                    <a16:creationId xmlns:a16="http://schemas.microsoft.com/office/drawing/2014/main" xmlns="" id="{1F6B2B69-CB0D-405B-8E41-D8879ADF533B}"/>
                  </a:ext>
                </a:extLst>
              </p:cNvPr>
              <p:cNvSpPr/>
              <p:nvPr/>
            </p:nvSpPr>
            <p:spPr>
              <a:xfrm>
                <a:off x="1164313" y="5296072"/>
                <a:ext cx="2896137" cy="2786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lvl="0" algn="ctr">
                  <a:defRPr sz="1800" cap="none">
                    <a:solidFill>
                      <a:srgbClr val="000000"/>
                    </a:solidFill>
                  </a:defRPr>
                </a:pPr>
                <a:r>
                  <a:rPr lang="en-US" sz="1600" b="1" cap="none" dirty="0" smtClean="0">
                    <a:solidFill>
                      <a:schemeClr val="bg1"/>
                    </a:solidFill>
                    <a:latin typeface="+mn-lt"/>
                    <a:cs typeface="Lato Light"/>
                  </a:rPr>
                  <a:t>CONNECTIVITY</a:t>
                </a:r>
                <a:endParaRPr lang="en-US" b="1" cap="none" dirty="0">
                  <a:solidFill>
                    <a:schemeClr val="bg1"/>
                  </a:solidFill>
                  <a:latin typeface="+mn-lt"/>
                  <a:cs typeface="Lato Light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951608" y="5611917"/>
              <a:ext cx="3317844" cy="712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/>
              <a:endParaRPr lang="de-DE" sz="3000" b="1" dirty="0" err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0160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8" name="think-cell Slide" r:id="rId13" imgW="421" imgH="420" progId="TCLayout.ActiveDocument.1">
                  <p:embed/>
                </p:oleObj>
              </mc:Choice>
              <mc:Fallback>
                <p:oleObj name="think-cell Slide" r:id="rId1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</a:t>
            </a:r>
            <a:endParaRPr lang="de-DE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3176" y="2781300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407988" y="2276872"/>
            <a:ext cx="4640753" cy="3744516"/>
            <a:chOff x="407988" y="2276872"/>
            <a:chExt cx="2591667" cy="3888976"/>
          </a:xfrm>
        </p:grpSpPr>
        <p:grpSp>
          <p:nvGrpSpPr>
            <p:cNvPr id="80" name="Group 79"/>
            <p:cNvGrpSpPr/>
            <p:nvPr/>
          </p:nvGrpSpPr>
          <p:grpSpPr>
            <a:xfrm>
              <a:off x="407988" y="3716336"/>
              <a:ext cx="2591667" cy="2449512"/>
              <a:chOff x="407988" y="4084596"/>
              <a:chExt cx="2629269" cy="2081253"/>
            </a:xfrm>
            <a:solidFill>
              <a:schemeClr val="accent3"/>
            </a:solidFill>
          </p:grpSpPr>
          <p:grpSp>
            <p:nvGrpSpPr>
              <p:cNvPr id="91" name="Group 90"/>
              <p:cNvGrpSpPr/>
              <p:nvPr/>
            </p:nvGrpSpPr>
            <p:grpSpPr>
              <a:xfrm>
                <a:off x="407988" y="4084597"/>
                <a:ext cx="325633" cy="2081252"/>
                <a:chOff x="407988" y="2708276"/>
                <a:chExt cx="360734" cy="2305594"/>
              </a:xfrm>
              <a:grp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407988" y="2708276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407988" y="3194491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407988" y="3680707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407988" y="4166920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407988" y="4653136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868715" y="4084596"/>
                <a:ext cx="325633" cy="1642346"/>
                <a:chOff x="407988" y="2708276"/>
                <a:chExt cx="360734" cy="1819378"/>
              </a:xfrm>
              <a:grp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407988" y="2708276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07988" y="3194491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407988" y="3680707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407988" y="4166920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1329442" y="4084596"/>
                <a:ext cx="325633" cy="1642346"/>
                <a:chOff x="407988" y="2708276"/>
                <a:chExt cx="360734" cy="1819378"/>
              </a:xfrm>
              <a:grpFill/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407988" y="2708276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407988" y="3194491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407988" y="3680707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407988" y="4166920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1790169" y="4084596"/>
                <a:ext cx="325633" cy="1642346"/>
                <a:chOff x="407988" y="2708276"/>
                <a:chExt cx="360734" cy="1819378"/>
              </a:xfrm>
              <a:grpFill/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407988" y="2708276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07988" y="3194491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407988" y="3680707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407988" y="4166920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2250896" y="4084596"/>
                <a:ext cx="325633" cy="1642346"/>
                <a:chOff x="407988" y="2708276"/>
                <a:chExt cx="360734" cy="1819378"/>
              </a:xfrm>
              <a:grpFill/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407988" y="2708276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407988" y="3194491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407988" y="3680707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07988" y="4166920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2711624" y="4084596"/>
                <a:ext cx="325633" cy="1642346"/>
                <a:chOff x="407988" y="2708276"/>
                <a:chExt cx="360734" cy="1819378"/>
              </a:xfrm>
              <a:grpFill/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407988" y="2708276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07988" y="3194491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407988" y="3680707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407988" y="4166920"/>
                  <a:ext cx="360734" cy="360734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marL="92075" indent="-92075" algn="ctr">
                    <a:buFont typeface="Arial" panose="020B0604020202020204" pitchFamily="34" charset="0"/>
                    <a:buChar char="•"/>
                  </a:pPr>
                  <a:endParaRPr lang="en-US" sz="1200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0" name="TextBox 89"/>
            <p:cNvSpPr txBox="1"/>
            <p:nvPr/>
          </p:nvSpPr>
          <p:spPr>
            <a:xfrm>
              <a:off x="1183103" y="2276872"/>
              <a:ext cx="1041438" cy="1439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0" rIns="91440" bIns="0" rtlCol="0" anchor="ctr">
              <a:noAutofit/>
            </a:bodyPr>
            <a:lstStyle/>
            <a:p>
              <a:pPr algn="ctr"/>
              <a:r>
                <a:rPr lang="en-US" sz="9600" b="1" dirty="0" smtClean="0"/>
                <a:t>26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9120336" y="2276871"/>
            <a:ext cx="2201153" cy="2252379"/>
            <a:chOff x="4727848" y="2276872"/>
            <a:chExt cx="1229252" cy="2339274"/>
          </a:xfrm>
        </p:grpSpPr>
        <p:grpSp>
          <p:nvGrpSpPr>
            <p:cNvPr id="126" name="Group 125"/>
            <p:cNvGrpSpPr/>
            <p:nvPr/>
          </p:nvGrpSpPr>
          <p:grpSpPr>
            <a:xfrm>
              <a:off x="4727848" y="3716335"/>
              <a:ext cx="1229252" cy="899811"/>
              <a:chOff x="6456040" y="3716335"/>
              <a:chExt cx="1229252" cy="899811"/>
            </a:xfrm>
            <a:solidFill>
              <a:schemeClr val="accent3"/>
            </a:solidFill>
          </p:grpSpPr>
          <p:sp>
            <p:nvSpPr>
              <p:cNvPr id="128" name="Rectangle 127"/>
              <p:cNvSpPr/>
              <p:nvPr/>
            </p:nvSpPr>
            <p:spPr>
              <a:xfrm>
                <a:off x="6456040" y="3716335"/>
                <a:ext cx="320976" cy="383250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92075" indent="-92075" algn="ctr">
                  <a:buFont typeface="Arial" panose="020B0604020202020204" pitchFamily="34" charset="0"/>
                  <a:buChar char="•"/>
                </a:pPr>
                <a:endParaRPr 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456040" y="4232896"/>
                <a:ext cx="320976" cy="383250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92075" indent="-92075" algn="ctr">
                  <a:buFont typeface="Arial" panose="020B0604020202020204" pitchFamily="34" charset="0"/>
                  <a:buChar char="•"/>
                </a:pPr>
                <a:endParaRPr 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910178" y="3716335"/>
                <a:ext cx="320976" cy="383250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92075" indent="-92075" algn="ctr">
                  <a:buFont typeface="Arial" panose="020B0604020202020204" pitchFamily="34" charset="0"/>
                  <a:buChar char="•"/>
                </a:pPr>
                <a:endParaRPr 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910178" y="4232896"/>
                <a:ext cx="320976" cy="383250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92075" indent="-92075" algn="ctr">
                  <a:buFont typeface="Arial" panose="020B0604020202020204" pitchFamily="34" charset="0"/>
                  <a:buChar char="•"/>
                </a:pPr>
                <a:endParaRPr 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64316" y="3716335"/>
                <a:ext cx="320976" cy="383250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92075" indent="-92075" algn="ctr">
                  <a:buFont typeface="Arial" panose="020B0604020202020204" pitchFamily="34" charset="0"/>
                  <a:buChar char="•"/>
                </a:pPr>
                <a:endParaRPr 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64316" y="4232896"/>
                <a:ext cx="320976" cy="383250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92075" indent="-92075" algn="ctr">
                  <a:buFont typeface="Arial" panose="020B0604020202020204" pitchFamily="34" charset="0"/>
                  <a:buChar char="•"/>
                </a:pPr>
                <a:endParaRPr lang="en-US" sz="12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5048824" y="2276872"/>
              <a:ext cx="587300" cy="1439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0" rIns="91440" bIns="0" rtlCol="0" anchor="ctr">
              <a:noAutofit/>
            </a:bodyPr>
            <a:lstStyle/>
            <a:p>
              <a:pPr algn="ctr"/>
              <a:r>
                <a:rPr lang="en-US" sz="9600" b="1" dirty="0" smtClean="0"/>
                <a:t>6</a:t>
              </a:r>
            </a:p>
          </p:txBody>
        </p:sp>
      </p:grpSp>
      <p:grpSp>
        <p:nvGrpSpPr>
          <p:cNvPr id="134" name="Group 209"/>
          <p:cNvGrpSpPr>
            <a:grpSpLocks noChangeAspect="1"/>
          </p:cNvGrpSpPr>
          <p:nvPr/>
        </p:nvGrpSpPr>
        <p:grpSpPr bwMode="auto">
          <a:xfrm>
            <a:off x="6496295" y="2996952"/>
            <a:ext cx="1625212" cy="1569849"/>
            <a:chOff x="3751" y="2057"/>
            <a:chExt cx="399" cy="477"/>
          </a:xfrm>
        </p:grpSpPr>
        <p:sp>
          <p:nvSpPr>
            <p:cNvPr id="135" name="Line 210"/>
            <p:cNvSpPr>
              <a:spLocks noChangeAspect="1"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751" y="2355"/>
              <a:ext cx="1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36" name="Line 211"/>
            <p:cNvSpPr>
              <a:spLocks noChangeAspect="1"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751" y="2235"/>
              <a:ext cx="3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37" name="Line 212"/>
            <p:cNvSpPr>
              <a:spLocks noChangeAspect="1"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751" y="2295"/>
              <a:ext cx="3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38" name="Line 213"/>
            <p:cNvSpPr>
              <a:spLocks noChangeAspect="1"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977" y="2057"/>
              <a:ext cx="0" cy="1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39" name="Line 214"/>
            <p:cNvSpPr>
              <a:spLocks noChangeAspect="1"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977" y="2330"/>
              <a:ext cx="0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40" name="Line 215"/>
            <p:cNvSpPr>
              <a:spLocks noChangeAspect="1"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751" y="2176"/>
              <a:ext cx="1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41" name="Line 216"/>
            <p:cNvSpPr>
              <a:spLocks noChangeAspect="1"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751" y="2057"/>
              <a:ext cx="1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42" name="Line 217"/>
            <p:cNvSpPr>
              <a:spLocks noChangeAspect="1"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751" y="2116"/>
              <a:ext cx="1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5519936" y="4270807"/>
            <a:ext cx="3577930" cy="1838154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rtlCol="0" anchor="ctr">
            <a:noAutofit/>
          </a:bodyPr>
          <a:lstStyle/>
          <a:p>
            <a:pPr algn="ctr"/>
            <a:r>
              <a:rPr lang="en-US" sz="4800" dirty="0" smtClean="0"/>
              <a:t>Jury evaluation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3176" y="6021388"/>
            <a:ext cx="121888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0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34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9" name="think-cell Slide" r:id="rId6" imgW="421" imgH="420" progId="TCLayout.ActiveDocument.1">
                  <p:embed/>
                </p:oleObj>
              </mc:Choice>
              <mc:Fallback>
                <p:oleObj name="think-cell Slide" r:id="rId6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400" i="1" dirty="0" err="1" smtClean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CHAMPIONS OF 2018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251973" y="2996952"/>
            <a:ext cx="11604667" cy="2930099"/>
            <a:chOff x="178937" y="2979797"/>
            <a:chExt cx="23159639" cy="5847650"/>
          </a:xfrm>
        </p:grpSpPr>
        <p:grpSp>
          <p:nvGrpSpPr>
            <p:cNvPr id="4" name="Group 3"/>
            <p:cNvGrpSpPr/>
            <p:nvPr/>
          </p:nvGrpSpPr>
          <p:grpSpPr>
            <a:xfrm>
              <a:off x="178937" y="2979797"/>
              <a:ext cx="3818529" cy="5847650"/>
              <a:chOff x="553765" y="2979797"/>
              <a:chExt cx="3818529" cy="5847650"/>
            </a:xfrm>
          </p:grpSpPr>
          <p:pic>
            <p:nvPicPr>
              <p:cNvPr id="20" name="Picture 9" descr="E:\03_db3\03_m&amp;s\ROI_i40AwardChina\2018\AwardsTrophy\Trophy_BB_new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097"/>
              <a:stretch/>
            </p:blipFill>
            <p:spPr bwMode="auto">
              <a:xfrm>
                <a:off x="553765" y="2979797"/>
                <a:ext cx="3818529" cy="3257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34836" y="5089959"/>
                <a:ext cx="3456384" cy="37374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91440" rIns="0" bIns="0" rtlCol="0">
                <a:noAutofit/>
              </a:bodyPr>
              <a:lstStyle/>
              <a:p>
                <a:pPr algn="ctr"/>
                <a:r>
                  <a:rPr lang="en-US" sz="2000" b="1" i="1" dirty="0" smtClean="0"/>
                  <a:t>SMART FACTORY</a:t>
                </a:r>
              </a:p>
              <a:p>
                <a:pPr algn="ctr"/>
                <a:r>
                  <a:rPr lang="en-US" sz="2000" i="1" dirty="0" smtClean="0"/>
                  <a:t>CATEGORY BEST MAINTENANCE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047160" y="2979797"/>
              <a:ext cx="3818528" cy="5847650"/>
              <a:chOff x="4323434" y="2979797"/>
              <a:chExt cx="3818528" cy="5847650"/>
            </a:xfrm>
          </p:grpSpPr>
          <p:pic>
            <p:nvPicPr>
              <p:cNvPr id="18" name="Picture 10" descr="E:\03_db3\03_m&amp;s\ROI_i40AwardChina\2018\AwardsTrophy\Trophy_BW_new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097"/>
              <a:stretch/>
            </p:blipFill>
            <p:spPr bwMode="auto">
              <a:xfrm>
                <a:off x="4323434" y="2979797"/>
                <a:ext cx="3818528" cy="3257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504505" y="5089959"/>
                <a:ext cx="3456383" cy="37374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91440" rIns="0" bIns="0" rtlCol="0">
                <a:noAutofit/>
              </a:bodyPr>
              <a:lstStyle/>
              <a:p>
                <a:pPr algn="ctr"/>
                <a:r>
                  <a:rPr lang="en-US" sz="2000" b="1" i="1" dirty="0" smtClean="0"/>
                  <a:t>SMART FACTORY</a:t>
                </a:r>
              </a:p>
              <a:p>
                <a:pPr algn="ctr"/>
                <a:r>
                  <a:rPr lang="en-US" sz="2000" i="1" dirty="0" smtClean="0"/>
                  <a:t>CATEGORY BEST </a:t>
                </a:r>
                <a:br>
                  <a:rPr lang="en-US" sz="2000" i="1" dirty="0" smtClean="0"/>
                </a:br>
                <a:r>
                  <a:rPr lang="en-US" sz="2000" i="1" dirty="0" smtClean="0"/>
                  <a:t>USE OF DATA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915382" y="2979797"/>
              <a:ext cx="3818528" cy="5847650"/>
              <a:chOff x="8093102" y="2979797"/>
              <a:chExt cx="3818528" cy="5847650"/>
            </a:xfrm>
          </p:grpSpPr>
          <p:pic>
            <p:nvPicPr>
              <p:cNvPr id="16" name="Picture 11" descr="E:\03_db3\03_m&amp;s\ROI_i40AwardChina\2018\AwardsTrophy\Trophy_IKD_new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097"/>
              <a:stretch/>
            </p:blipFill>
            <p:spPr bwMode="auto">
              <a:xfrm>
                <a:off x="8093102" y="2979797"/>
                <a:ext cx="3818528" cy="3257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8274173" y="5089959"/>
                <a:ext cx="3456383" cy="37374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91440" rIns="0" bIns="0" rtlCol="0">
                <a:noAutofit/>
              </a:bodyPr>
              <a:lstStyle/>
              <a:p>
                <a:pPr algn="ctr"/>
                <a:r>
                  <a:rPr lang="en-US" sz="2000" b="1" i="1" dirty="0" smtClean="0"/>
                  <a:t>SMART FACTORY</a:t>
                </a:r>
              </a:p>
              <a:p>
                <a:pPr algn="ctr"/>
                <a:r>
                  <a:rPr lang="en-US" sz="2000" i="1" dirty="0" smtClean="0"/>
                  <a:t>CATEGORY BEST </a:t>
                </a:r>
                <a:br>
                  <a:rPr lang="en-US" sz="2000" i="1" dirty="0" smtClean="0"/>
                </a:br>
                <a:r>
                  <a:rPr lang="en-US" sz="2000" i="1" dirty="0" smtClean="0"/>
                  <a:t>DATA ACCESSIBILITY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1783604" y="2979797"/>
              <a:ext cx="3818528" cy="5847650"/>
              <a:chOff x="11862770" y="2979797"/>
              <a:chExt cx="3818528" cy="5847650"/>
            </a:xfrm>
          </p:grpSpPr>
          <p:pic>
            <p:nvPicPr>
              <p:cNvPr id="14" name="Picture 13" descr="E:\03_db3\03_m&amp;s\ROI_i40AwardChina\2018\AwardsTrophy\Trophy_RB_new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097"/>
              <a:stretch/>
            </p:blipFill>
            <p:spPr bwMode="auto">
              <a:xfrm>
                <a:off x="11862770" y="2979797"/>
                <a:ext cx="3818528" cy="3257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2043841" y="5089959"/>
                <a:ext cx="3456383" cy="37374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91440" rIns="0" bIns="0" rtlCol="0">
                <a:noAutofit/>
              </a:bodyPr>
              <a:lstStyle/>
              <a:p>
                <a:pPr algn="ctr"/>
                <a:r>
                  <a:rPr lang="en-US" sz="2000" b="1" i="1" dirty="0" smtClean="0"/>
                  <a:t>SMART FACTORY</a:t>
                </a:r>
              </a:p>
              <a:p>
                <a:pPr algn="ctr"/>
                <a:r>
                  <a:rPr lang="en-US" sz="2000" i="1" dirty="0" smtClean="0"/>
                  <a:t>CATEGORY BEST </a:t>
                </a:r>
                <a:br>
                  <a:rPr lang="en-US" sz="2000" i="1" dirty="0" smtClean="0"/>
                </a:br>
                <a:r>
                  <a:rPr lang="en-US" sz="2000" i="1" dirty="0" smtClean="0"/>
                  <a:t>ENERGY MANAGEMENT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5651826" y="2979797"/>
              <a:ext cx="3818528" cy="5847650"/>
              <a:chOff x="15632438" y="2979797"/>
              <a:chExt cx="3818528" cy="5847650"/>
            </a:xfrm>
          </p:grpSpPr>
          <p:pic>
            <p:nvPicPr>
              <p:cNvPr id="12" name="Picture 13" descr="E:\03_db3\03_m&amp;s\ROI_i40AwardChina\2018\AwardsTrophy\Trophy_JCT_new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097"/>
              <a:stretch/>
            </p:blipFill>
            <p:spPr bwMode="auto">
              <a:xfrm>
                <a:off x="15632438" y="2979797"/>
                <a:ext cx="3818528" cy="3257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5813509" y="5089959"/>
                <a:ext cx="3456383" cy="37374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91440" rIns="0" bIns="0" rtlCol="0">
                <a:noAutofit/>
              </a:bodyPr>
              <a:lstStyle/>
              <a:p>
                <a:pPr algn="ctr"/>
                <a:r>
                  <a:rPr lang="en-US" sz="2000" b="1" i="1" dirty="0" smtClean="0"/>
                  <a:t>SMART FACTORY</a:t>
                </a:r>
              </a:p>
              <a:p>
                <a:pPr algn="ctr"/>
                <a:r>
                  <a:rPr lang="en-US" sz="2000" i="1" dirty="0" smtClean="0"/>
                  <a:t>CATEGORY IT SYSTEM INTEGRATION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9520048" y="2979797"/>
              <a:ext cx="3818528" cy="5847650"/>
              <a:chOff x="19402106" y="2979797"/>
              <a:chExt cx="3818528" cy="5847650"/>
            </a:xfrm>
          </p:grpSpPr>
          <p:pic>
            <p:nvPicPr>
              <p:cNvPr id="10" name="Picture 14" descr="E:\03_db3\03_m&amp;s\ROI_i40AwardChina\2018\AwardsTrophy\Trophy_HT_new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097"/>
              <a:stretch/>
            </p:blipFill>
            <p:spPr bwMode="auto">
              <a:xfrm>
                <a:off x="19402106" y="2979797"/>
                <a:ext cx="3818528" cy="3257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9583177" y="5089959"/>
                <a:ext cx="3456383" cy="37374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91440" rIns="0" bIns="0" rtlCol="0">
                <a:noAutofit/>
              </a:bodyPr>
              <a:lstStyle/>
              <a:p>
                <a:pPr algn="ctr"/>
                <a:r>
                  <a:rPr lang="en-US" sz="2000" b="1" i="1" dirty="0" smtClean="0"/>
                  <a:t>SMART FACTORY</a:t>
                </a:r>
              </a:p>
              <a:p>
                <a:pPr algn="ctr"/>
                <a:r>
                  <a:rPr lang="en-US" sz="2000" i="1" dirty="0" smtClean="0"/>
                  <a:t>CATEGORY INTELLIGENT AUTOMATION</a:t>
                </a: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3176" y="2781300"/>
            <a:ext cx="12188824" cy="3240088"/>
            <a:chOff x="3176" y="2781300"/>
            <a:chExt cx="12188824" cy="324008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3176" y="2781300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176" y="6021388"/>
              <a:ext cx="121888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4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b77b4d8a-62d9-4b22-94c8-f9e586858ac2"/>
  <p:tag name="THINKCELLPRESENTATIONDONOTDELETE" val="&lt;?xml version=&quot;1.0&quot; encoding=&quot;UTF-16&quot; standalone=&quot;yes&quot;?&gt;&lt;root reqver=&quot;23045&quot;&gt;&lt;version val=&quot;2510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fwPHUNRkm5c1sK4bUP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SgT.qOTbSHkvjKvbAo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UWwpwZZU2Sg6Q3RP6mr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doU78cP0uem9i7miUgj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1T1Npf90mPTNH2EWcu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K9PL17XUmBDlQz8QcHb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wcib1qpEmW6upkCghh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NJrV.D.pEiWVd.G0YD8I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rV5Uqxv02CLNuhbsV6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PAXkjBIEimx4JpGhkrF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00jQFNT52IR7Zo8e6jF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AgCfSVQvSqnTQ_be1p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KSdT4LSRWia5TqIMPJCA"/>
</p:tagLst>
</file>

<file path=ppt/theme/theme1.xml><?xml version="1.0" encoding="utf-8"?>
<a:theme xmlns:a="http://schemas.openxmlformats.org/drawingml/2006/main" name="Office Theme">
  <a:themeElements>
    <a:clrScheme name="RO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37373"/>
      </a:accent1>
      <a:accent2>
        <a:srgbClr val="A6A6A6"/>
      </a:accent2>
      <a:accent3>
        <a:srgbClr val="DDDDDD"/>
      </a:accent3>
      <a:accent4>
        <a:srgbClr val="30988E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RO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2"/>
          </a:solidFill>
        </a:ln>
      </a:spPr>
      <a:bodyPr lIns="36000" tIns="36000" rIns="36000" bIns="36000" rtlCol="0" anchor="ctr"/>
      <a:lstStyle>
        <a:defPPr marL="92075" indent="-92075">
          <a:buFont typeface="Arial" panose="020B0604020202020204" pitchFamily="34" charset="0"/>
          <a:buChar char="•"/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92075" indent="-92075">
          <a:buFont typeface="Arial" panose="020B0604020202020204" pitchFamily="34" charset="0"/>
          <a:buChar char="•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tyle Guide_16-9" id="{FCE079DB-5A06-4ECD-97C7-ABC07D3A3B91}" vid="{7AAA1DF8-21DE-4004-BA6C-AE3506CA0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C4F9A54F07C8458AE4FB77613B861B" ma:contentTypeVersion="8" ma:contentTypeDescription="Create a new document." ma:contentTypeScope="" ma:versionID="ad0a0663b81e65dc1668c3415be956e1">
  <xsd:schema xmlns:xsd="http://www.w3.org/2001/XMLSchema" xmlns:xs="http://www.w3.org/2001/XMLSchema" xmlns:p="http://schemas.microsoft.com/office/2006/metadata/properties" xmlns:ns2="6a855c16-a8ba-4b41-b0ae-691a109d7637" xmlns:ns3="62a4f488-dbce-4310-aebe-2d26f19472f9" targetNamespace="http://schemas.microsoft.com/office/2006/metadata/properties" ma:root="true" ma:fieldsID="ac6b5ef2f9704118bb361f1c15b097b5" ns2:_="" ns3:_="">
    <xsd:import namespace="6a855c16-a8ba-4b41-b0ae-691a109d7637"/>
    <xsd:import namespace="62a4f488-dbce-4310-aebe-2d26f19472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55c16-a8ba-4b41-b0ae-691a109d76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4f488-dbce-4310-aebe-2d26f1947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D69EAB-96B5-490E-80F3-4F2E397169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AECA7A-5F80-4D8B-B4B8-25D00E799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855c16-a8ba-4b41-b0ae-691a109d7637"/>
    <ds:schemaRef ds:uri="62a4f488-dbce-4310-aebe-2d26f19472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5728AA-1844-47DA-883D-98D2103BA580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48d731b-1dc4-4320-b03f-2d1402d350a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ROI_Style Guide_16_9</Template>
  <TotalTime>0</TotalTime>
  <Words>378</Words>
  <Application>Microsoft Office PowerPoint</Application>
  <PresentationFormat>Custom</PresentationFormat>
  <Paragraphs>120</Paragraphs>
  <Slides>15</Slides>
  <Notes>14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think-cell Slide</vt:lpstr>
      <vt:lpstr>PowerPoint Presentation</vt:lpstr>
      <vt:lpstr>PowerPoint Presentation</vt:lpstr>
      <vt:lpstr>PowerPoint Presentation</vt:lpstr>
      <vt:lpstr>JURY</vt:lpstr>
      <vt:lpstr>Scoring reference</vt:lpstr>
      <vt:lpstr>Scoring reference</vt:lpstr>
      <vt:lpstr>Capability levels</vt:lpstr>
      <vt:lpstr>2018</vt:lpstr>
      <vt:lpstr>CHAMPIONS OF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TSchneemann</dc:creator>
  <cp:lastModifiedBy>ROI-User</cp:lastModifiedBy>
  <cp:revision>803</cp:revision>
  <dcterms:created xsi:type="dcterms:W3CDTF">2016-07-19T08:52:32Z</dcterms:created>
  <dcterms:modified xsi:type="dcterms:W3CDTF">2018-11-15T23:29:49Z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0x0101004EC4F9A54F07C8458AE4FB77613B861B</vt:lpwstr>
  </property>
</Properties>
</file>