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5" r:id="rId1"/>
  </p:sldMasterIdLst>
  <p:notesMasterIdLst>
    <p:notesMasterId r:id="rId27"/>
  </p:notesMasterIdLst>
  <p:handoutMasterIdLst>
    <p:handoutMasterId r:id="rId28"/>
  </p:handoutMasterIdLst>
  <p:sldIdLst>
    <p:sldId id="454" r:id="rId2"/>
    <p:sldId id="595" r:id="rId3"/>
    <p:sldId id="596" r:id="rId4"/>
    <p:sldId id="604" r:id="rId5"/>
    <p:sldId id="602" r:id="rId6"/>
    <p:sldId id="607" r:id="rId7"/>
    <p:sldId id="605" r:id="rId8"/>
    <p:sldId id="606" r:id="rId9"/>
    <p:sldId id="609" r:id="rId10"/>
    <p:sldId id="612" r:id="rId11"/>
    <p:sldId id="630" r:id="rId12"/>
    <p:sldId id="614" r:id="rId13"/>
    <p:sldId id="616" r:id="rId14"/>
    <p:sldId id="613" r:id="rId15"/>
    <p:sldId id="617" r:id="rId16"/>
    <p:sldId id="620" r:id="rId17"/>
    <p:sldId id="623" r:id="rId18"/>
    <p:sldId id="618" r:id="rId19"/>
    <p:sldId id="619" r:id="rId20"/>
    <p:sldId id="629" r:id="rId21"/>
    <p:sldId id="624" r:id="rId22"/>
    <p:sldId id="625" r:id="rId23"/>
    <p:sldId id="627" r:id="rId24"/>
    <p:sldId id="628" r:id="rId25"/>
    <p:sldId id="626" r:id="rId26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作者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D5F53"/>
    <a:srgbClr val="B7DBFF"/>
    <a:srgbClr val="3366FF"/>
    <a:srgbClr val="D7D7D7"/>
    <a:srgbClr val="58585A"/>
    <a:srgbClr val="009DA0"/>
    <a:srgbClr val="6BB98F"/>
    <a:srgbClr val="FFD356"/>
    <a:srgbClr val="FFA3FF"/>
    <a:srgbClr val="E3E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6959" autoAdjust="0"/>
  </p:normalViewPr>
  <p:slideViewPr>
    <p:cSldViewPr showGuides="1">
      <p:cViewPr varScale="1">
        <p:scale>
          <a:sx n="81" d="100"/>
          <a:sy n="81" d="100"/>
        </p:scale>
        <p:origin x="-134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929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1362075"/>
            <a:ext cx="4457700" cy="3343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9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9" y="4994853"/>
            <a:ext cx="4985380" cy="40110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0222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3645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50195"/>
            </a:schemeClr>
          </a:solidFill>
          <a:ln/>
        </p:spPr>
        <p:txBody>
          <a:bodyPr lIns="98863" tIns="49430" rIns="98863" bIns="49430"/>
          <a:lstStyle/>
          <a:p>
            <a:endParaRPr lang="de-DE" altLang="zh-CN" smtClean="0">
              <a:latin typeface="Arial" pitchFamily="34" charset="0"/>
            </a:endParaRPr>
          </a:p>
        </p:txBody>
      </p:sp>
      <p:sp>
        <p:nvSpPr>
          <p:cNvPr id="36868" name="Datumsplatzhalter 3"/>
          <p:cNvSpPr txBox="1">
            <a:spLocks noGrp="1"/>
          </p:cNvSpPr>
          <p:nvPr/>
        </p:nvSpPr>
        <p:spPr bwMode="auto">
          <a:xfrm>
            <a:off x="3" y="9682875"/>
            <a:ext cx="1165272" cy="24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21" tIns="50761" rIns="101521" bIns="50761"/>
          <a:lstStyle/>
          <a:p>
            <a:pPr defTabSz="1012435"/>
            <a:fld id="{33CB9820-882F-4D1C-9DDE-4932DD96663F}" type="datetime1">
              <a:rPr lang="de-DE" altLang="zh-CN" sz="900">
                <a:solidFill>
                  <a:prstClr val="black"/>
                </a:solidFill>
                <a:ea typeface="宋体"/>
              </a:rPr>
              <a:pPr defTabSz="1012435"/>
              <a:t>21.11.2018</a:t>
            </a:fld>
            <a:endParaRPr lang="de-DE" altLang="zh-CN" sz="900" dirty="0">
              <a:solidFill>
                <a:prstClr val="black"/>
              </a:solidFill>
              <a:ea typeface="宋体"/>
            </a:endParaRPr>
          </a:p>
        </p:txBody>
      </p:sp>
      <p:sp>
        <p:nvSpPr>
          <p:cNvPr id="36869" name="Kopfzeilenplatzhalter 4"/>
          <p:cNvSpPr txBox="1">
            <a:spLocks noGrp="1"/>
          </p:cNvSpPr>
          <p:nvPr/>
        </p:nvSpPr>
        <p:spPr bwMode="auto">
          <a:xfrm>
            <a:off x="1055107" y="379191"/>
            <a:ext cx="4738668" cy="60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83508"/>
            <a:r>
              <a:rPr lang="de-DE" altLang="zh-CN" sz="400" dirty="0">
                <a:solidFill>
                  <a:prstClr val="black"/>
                </a:solidFill>
                <a:ea typeface="宋体"/>
              </a:rPr>
              <a:t>Entwurf Firmenpräsentation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50195"/>
            </a:schemeClr>
          </a:solidFill>
          <a:ln/>
        </p:spPr>
        <p:txBody>
          <a:bodyPr lIns="98863" tIns="49430" rIns="98863" bIns="49430"/>
          <a:lstStyle/>
          <a:p>
            <a:endParaRPr lang="de-DE" altLang="zh-CN" smtClean="0">
              <a:latin typeface="Arial" pitchFamily="34" charset="0"/>
            </a:endParaRPr>
          </a:p>
        </p:txBody>
      </p:sp>
      <p:sp>
        <p:nvSpPr>
          <p:cNvPr id="36868" name="Datumsplatzhalter 3"/>
          <p:cNvSpPr txBox="1">
            <a:spLocks noGrp="1"/>
          </p:cNvSpPr>
          <p:nvPr/>
        </p:nvSpPr>
        <p:spPr bwMode="auto">
          <a:xfrm>
            <a:off x="3" y="9682875"/>
            <a:ext cx="1165272" cy="24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21" tIns="50761" rIns="101521" bIns="50761"/>
          <a:lstStyle/>
          <a:p>
            <a:pPr defTabSz="1012435"/>
            <a:fld id="{33CB9820-882F-4D1C-9DDE-4932DD96663F}" type="datetime1">
              <a:rPr lang="de-DE" altLang="zh-CN" sz="900">
                <a:solidFill>
                  <a:prstClr val="black"/>
                </a:solidFill>
                <a:ea typeface="宋体"/>
              </a:rPr>
              <a:pPr defTabSz="1012435"/>
              <a:t>21.11.2018</a:t>
            </a:fld>
            <a:endParaRPr lang="de-DE" altLang="zh-CN" sz="900" dirty="0">
              <a:solidFill>
                <a:prstClr val="black"/>
              </a:solidFill>
              <a:ea typeface="宋体"/>
            </a:endParaRPr>
          </a:p>
        </p:txBody>
      </p:sp>
      <p:sp>
        <p:nvSpPr>
          <p:cNvPr id="36869" name="Kopfzeilenplatzhalter 4"/>
          <p:cNvSpPr txBox="1">
            <a:spLocks noGrp="1"/>
          </p:cNvSpPr>
          <p:nvPr/>
        </p:nvSpPr>
        <p:spPr bwMode="auto">
          <a:xfrm>
            <a:off x="1055107" y="379191"/>
            <a:ext cx="4738668" cy="60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83508"/>
            <a:r>
              <a:rPr lang="de-DE" altLang="zh-CN" sz="400" dirty="0">
                <a:solidFill>
                  <a:prstClr val="black"/>
                </a:solidFill>
                <a:ea typeface="宋体"/>
              </a:rPr>
              <a:t>Entwurf Firmenpräsentation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3524" name="Rectangle 3076"/>
          <p:cNvSpPr>
            <a:spLocks noGrp="1" noChangeArrowheads="1"/>
          </p:cNvSpPr>
          <p:nvPr>
            <p:ph type="ctrTitle"/>
          </p:nvPr>
        </p:nvSpPr>
        <p:spPr>
          <a:xfrm>
            <a:off x="395536" y="2996952"/>
            <a:ext cx="8136904" cy="1513679"/>
          </a:xfrm>
        </p:spPr>
        <p:txBody>
          <a:bodyPr wrap="square" bIns="36000" anchor="t">
            <a:spAutoFit/>
          </a:bodyPr>
          <a:lstStyle>
            <a:lvl1pPr algn="l">
              <a:lnSpc>
                <a:spcPct val="100000"/>
              </a:lnSpc>
              <a:defRPr sz="4800">
                <a:solidFill>
                  <a:srgbClr val="58585A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63525" name="Rectangle 3077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607940"/>
            <a:ext cx="8136904" cy="369332"/>
          </a:xfrm>
        </p:spPr>
        <p:txBody>
          <a:bodyPr wrap="square" anchor="b">
            <a:spAutoFit/>
          </a:bodyPr>
          <a:lstStyle>
            <a:lvl1pPr marL="0" indent="0" algn="l">
              <a:buFontTx/>
              <a:buNone/>
              <a:defRPr sz="2400">
                <a:solidFill>
                  <a:srgbClr val="58585A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75" y="299027"/>
            <a:ext cx="2392685" cy="82905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89960"/>
            <a:ext cx="5486400" cy="304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695389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89960"/>
            <a:ext cx="5486400" cy="304800"/>
          </a:xfrm>
        </p:spPr>
        <p:txBody>
          <a:bodyPr wrap="square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2480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854653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32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2400"/>
            <a:ext cx="9144000" cy="225600"/>
          </a:xfrm>
          <a:prstGeom prst="rect">
            <a:avLst/>
          </a:prstGeom>
        </p:spPr>
      </p:pic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180000" bIns="0" anchor="ctr"/>
          <a:lstStyle/>
          <a:p>
            <a:pPr algn="r">
              <a:spcBef>
                <a:spcPct val="0"/>
              </a:spcBef>
            </a:pPr>
            <a:fld id="{CD07F187-3480-4E27-A708-22FCE1AE2928}" type="slidenum">
              <a:rPr lang="de-DE" sz="800" smtClean="0">
                <a:solidFill>
                  <a:schemeClr val="bg2"/>
                </a:solidFill>
              </a:rPr>
              <a:pPr algn="r">
                <a:spcBef>
                  <a:spcPct val="0"/>
                </a:spcBef>
              </a:pPr>
              <a:t>‹#›</a:t>
            </a:fld>
            <a:r>
              <a:rPr lang="de-DE" sz="800" smtClean="0">
                <a:solidFill>
                  <a:schemeClr val="bg2"/>
                </a:solidFill>
              </a:rPr>
              <a:t>/9</a:t>
            </a:r>
            <a:endParaRPr lang="de-DE" sz="800">
              <a:solidFill>
                <a:schemeClr val="bg2"/>
              </a:solidFill>
            </a:endParaRPr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0" y="6629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18000" bIns="0" anchor="ctr"/>
          <a:lstStyle/>
          <a:p>
            <a:pPr algn="r">
              <a:spcBef>
                <a:spcPct val="0"/>
              </a:spcBef>
            </a:pPr>
            <a:r>
              <a:rPr lang="de-DE" sz="800" b="1" dirty="0" smtClean="0">
                <a:solidFill>
                  <a:schemeClr val="bg2"/>
                </a:solidFill>
              </a:rPr>
              <a:t>Testo</a:t>
            </a:r>
            <a:r>
              <a:rPr lang="de-DE" sz="800" dirty="0" smtClean="0">
                <a:solidFill>
                  <a:schemeClr val="bg2"/>
                </a:solidFill>
              </a:rPr>
              <a:t> </a:t>
            </a:r>
            <a:r>
              <a:rPr lang="de-DE" sz="800" b="1" dirty="0" smtClean="0">
                <a:solidFill>
                  <a:schemeClr val="bg2"/>
                </a:solidFill>
              </a:rPr>
              <a:t>SZ</a:t>
            </a:r>
            <a:r>
              <a:rPr lang="de-DE" sz="800" dirty="0" smtClean="0">
                <a:solidFill>
                  <a:schemeClr val="bg2"/>
                </a:solidFill>
              </a:rPr>
              <a:t>,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89960"/>
            <a:ext cx="548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de-DE" dirty="0" smtClean="0"/>
          </a:p>
        </p:txBody>
      </p:sp>
      <p:sp>
        <p:nvSpPr>
          <p:cNvPr id="362509" name="Fußz"/>
          <p:cNvSpPr>
            <a:spLocks noChangeArrowheads="1"/>
          </p:cNvSpPr>
          <p:nvPr/>
        </p:nvSpPr>
        <p:spPr bwMode="auto">
          <a:xfrm>
            <a:off x="609600" y="6629400"/>
            <a:ext cx="746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solidFill>
                  <a:schemeClr val="bg2"/>
                </a:solidFill>
              </a:rPr>
              <a:t>Lean Leadership training 2016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36251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65549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1" r:id="rId3"/>
    <p:sldLayoutId id="2147483663" r:id="rId4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1600"/>
        </a:lnSpc>
        <a:spcBef>
          <a:spcPct val="0"/>
        </a:spcBef>
        <a:spcAft>
          <a:spcPct val="0"/>
        </a:spcAft>
        <a:defRPr sz="1800" b="1">
          <a:solidFill>
            <a:srgbClr val="58585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5738" indent="-185738" algn="l" rtl="0" eaLnBrk="1" fontAlgn="base" hangingPunct="1">
        <a:spcBef>
          <a:spcPct val="50000"/>
        </a:spcBef>
        <a:spcAft>
          <a:spcPct val="0"/>
        </a:spcAft>
        <a:buChar char="•"/>
        <a:defRPr>
          <a:solidFill>
            <a:srgbClr val="58585A"/>
          </a:solidFill>
          <a:latin typeface="+mn-lt"/>
          <a:ea typeface="+mn-ea"/>
          <a:cs typeface="+mn-cs"/>
        </a:defRPr>
      </a:lvl1pPr>
      <a:lvl2pPr marL="569913" algn="l" rtl="0" eaLnBrk="1" fontAlgn="base" hangingPunct="1">
        <a:spcBef>
          <a:spcPct val="50000"/>
        </a:spcBef>
        <a:spcAft>
          <a:spcPct val="0"/>
        </a:spcAft>
        <a:defRPr sz="1400">
          <a:solidFill>
            <a:srgbClr val="58585A"/>
          </a:solidFill>
          <a:latin typeface="+mn-lt"/>
        </a:defRPr>
      </a:lvl2pPr>
      <a:lvl3pPr marL="1139825" algn="l" rtl="0" eaLnBrk="1" fontAlgn="base" hangingPunct="1">
        <a:spcBef>
          <a:spcPct val="50000"/>
        </a:spcBef>
        <a:spcAft>
          <a:spcPct val="0"/>
        </a:spcAft>
        <a:defRPr sz="1200">
          <a:solidFill>
            <a:srgbClr val="58585A"/>
          </a:solidFill>
          <a:latin typeface="+mn-lt"/>
        </a:defRPr>
      </a:lvl3pPr>
      <a:lvl4pPr marL="16192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190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6479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31051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5623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40195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1124744"/>
            <a:ext cx="8208912" cy="5483997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Management training: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Lean Leadership 2016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Session 5: </a:t>
            </a:r>
            <a:r>
              <a:rPr lang="en-US" altLang="zh-TW" kern="1200" dirty="0" smtClean="0">
                <a:solidFill>
                  <a:schemeClr val="dk1"/>
                </a:solidFill>
              </a:rPr>
              <a:t>Learning to Coach and develop others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de-DE" sz="2800" dirty="0" smtClean="0">
                <a:solidFill>
                  <a:schemeClr val="tx1"/>
                </a:solidFill>
              </a:rPr>
              <a:t/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Jimmy Yeung</a:t>
            </a:r>
            <a:r>
              <a:rPr lang="de-DE" sz="2800" dirty="0" smtClean="0">
                <a:solidFill>
                  <a:schemeClr val="tx1"/>
                </a:solidFill>
              </a:rPr>
              <a:t/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/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23rd October 2018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Version: 3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610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break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5786" y="1928802"/>
            <a:ext cx="6715172" cy="2928958"/>
          </a:xfrm>
        </p:spPr>
        <p:txBody>
          <a:bodyPr/>
          <a:lstStyle/>
          <a:p>
            <a:pPr algn="ctr">
              <a:buNone/>
            </a:pPr>
            <a:r>
              <a:rPr lang="en-US" altLang="zh-TW" sz="8000" dirty="0" smtClean="0"/>
              <a:t>Break for </a:t>
            </a:r>
          </a:p>
          <a:p>
            <a:pPr algn="ctr">
              <a:buNone/>
            </a:pPr>
            <a:r>
              <a:rPr lang="en-US" altLang="zh-TW" sz="8000" dirty="0" smtClean="0"/>
              <a:t>5 minutes </a:t>
            </a:r>
            <a:endParaRPr lang="zh-TW" altLang="en-US" sz="8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Coaching </a:t>
            </a:r>
            <a:r>
              <a:rPr lang="en-US" altLang="zh-TW" dirty="0" err="1" smtClean="0"/>
              <a:t>Kata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教练基本招式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2" y="1071546"/>
            <a:ext cx="5429288" cy="5572164"/>
          </a:xfrm>
        </p:spPr>
        <p:txBody>
          <a:bodyPr/>
          <a:lstStyle/>
          <a:p>
            <a:r>
              <a:rPr lang="en-US" altLang="zh-TW" sz="2400" b="1" dirty="0" err="1" smtClean="0"/>
              <a:t>Kata</a:t>
            </a:r>
            <a:r>
              <a:rPr lang="en-US" altLang="zh-TW" sz="2400" b="1" dirty="0" smtClean="0"/>
              <a:t> are structured routines that you practice deliberately, especially at the beginning, so their pattern becomes a habit and leaves you with new abilities. </a:t>
            </a:r>
            <a:r>
              <a:rPr lang="en-US" altLang="zh-TW" sz="2400" b="1" dirty="0" err="1" smtClean="0"/>
              <a:t>Kata</a:t>
            </a:r>
            <a:r>
              <a:rPr lang="en-US" altLang="zh-TW" sz="2400" b="1" dirty="0" smtClean="0"/>
              <a:t> are a way of learning fundamental skills that you can build on. The word comes from the martial arts, where </a:t>
            </a:r>
            <a:r>
              <a:rPr lang="en-US" altLang="zh-TW" sz="2400" b="1" dirty="0" err="1" smtClean="0"/>
              <a:t>Kata</a:t>
            </a:r>
            <a:r>
              <a:rPr lang="en-US" altLang="zh-TW" sz="2400" b="1" dirty="0" smtClean="0"/>
              <a:t> are used to train combatants in fundamental moves. But the idea of a </a:t>
            </a:r>
            <a:r>
              <a:rPr lang="en-US" altLang="zh-TW" sz="2400" b="1" dirty="0" err="1" smtClean="0"/>
              <a:t>Kata</a:t>
            </a:r>
            <a:r>
              <a:rPr lang="en-US" altLang="zh-TW" sz="2400" b="1" dirty="0" smtClean="0"/>
              <a:t> can be applied in a much broader sense. The Improvement </a:t>
            </a:r>
            <a:r>
              <a:rPr lang="en-US" altLang="zh-TW" sz="2400" b="1" dirty="0" err="1" smtClean="0"/>
              <a:t>Kata</a:t>
            </a:r>
            <a:r>
              <a:rPr lang="en-US" altLang="zh-TW" sz="2400" b="1" dirty="0" smtClean="0"/>
              <a:t> and Coaching </a:t>
            </a:r>
            <a:r>
              <a:rPr lang="en-US" altLang="zh-TW" sz="2400" b="1" dirty="0" err="1" smtClean="0"/>
              <a:t>Kata</a:t>
            </a:r>
            <a:r>
              <a:rPr lang="en-US" altLang="zh-TW" sz="2400" b="1" dirty="0" smtClean="0"/>
              <a:t> are for training managers and leaders in a new way of doing their jobs.</a:t>
            </a:r>
            <a:endParaRPr lang="zh-TW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021" t="29167" r="36979" b="19999"/>
          <a:stretch>
            <a:fillRect/>
          </a:stretch>
        </p:blipFill>
        <p:spPr bwMode="auto">
          <a:xfrm>
            <a:off x="428596" y="1142984"/>
            <a:ext cx="24733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4429132"/>
            <a:ext cx="2643206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en-US" altLang="zh-TW" sz="2400" dirty="0" err="1" smtClean="0">
                <a:solidFill>
                  <a:srgbClr val="FF0000"/>
                </a:solidFill>
              </a:rPr>
              <a:t>Kata</a:t>
            </a:r>
            <a:r>
              <a:rPr lang="en-US" altLang="zh-TW" sz="2400" dirty="0" smtClean="0">
                <a:solidFill>
                  <a:srgbClr val="FF0000"/>
                </a:solidFill>
              </a:rPr>
              <a:t>  = </a:t>
            </a:r>
            <a:r>
              <a:rPr lang="zh-TW" altLang="en-US" sz="2400" dirty="0" smtClean="0">
                <a:solidFill>
                  <a:srgbClr val="FF0000"/>
                </a:solidFill>
              </a:rPr>
              <a:t>形 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( form , type) </a:t>
            </a:r>
            <a:endParaRPr lang="zh-TW" altLang="en-US" sz="2400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6619892" cy="5715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2. </a:t>
            </a:r>
            <a:r>
              <a:rPr lang="en-US" altLang="zh-TW" sz="2000" dirty="0" smtClean="0">
                <a:solidFill>
                  <a:srgbClr val="FF0000"/>
                </a:solidFill>
              </a:rPr>
              <a:t>Using Coaching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Kata</a:t>
            </a:r>
            <a:r>
              <a:rPr lang="en-US" altLang="zh-TW" sz="2000" dirty="0" smtClean="0">
                <a:solidFill>
                  <a:srgbClr val="FF0000"/>
                </a:solidFill>
              </a:rPr>
              <a:t> to teach the Improvement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Kata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312" t="12283" r="27450" b="22638"/>
          <a:stretch>
            <a:fillRect/>
          </a:stretch>
        </p:blipFill>
        <p:spPr bwMode="auto">
          <a:xfrm>
            <a:off x="0" y="980728"/>
            <a:ext cx="8568953" cy="53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356"/>
            <a:ext cx="7643834" cy="357190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2. Coaching </a:t>
            </a:r>
            <a:r>
              <a:rPr lang="en-US" altLang="zh-TW" dirty="0" err="1" smtClean="0"/>
              <a:t>Kata</a:t>
            </a:r>
            <a:r>
              <a:rPr lang="en-US" altLang="zh-TW" dirty="0" smtClean="0"/>
              <a:t> and Improvement </a:t>
            </a:r>
            <a:r>
              <a:rPr lang="en-US" altLang="zh-TW" dirty="0" err="1" smtClean="0"/>
              <a:t>Kata</a:t>
            </a:r>
            <a:r>
              <a:rPr lang="en-US" altLang="zh-TW" dirty="0" smtClean="0"/>
              <a:t>  interacting </a:t>
            </a:r>
            <a:r>
              <a:rPr lang="en-US" altLang="zh-TW" dirty="0" smtClean="0">
                <a:solidFill>
                  <a:srgbClr val="FF0000"/>
                </a:solidFill>
              </a:rPr>
              <a:t>( CK </a:t>
            </a:r>
            <a:r>
              <a:rPr lang="en-US" altLang="zh-TW" dirty="0" err="1" smtClean="0">
                <a:solidFill>
                  <a:srgbClr val="FF0000"/>
                </a:solidFill>
              </a:rPr>
              <a:t>vs</a:t>
            </a:r>
            <a:r>
              <a:rPr lang="en-US" altLang="zh-TW" dirty="0" smtClean="0">
                <a:solidFill>
                  <a:srgbClr val="FF0000"/>
                </a:solidFill>
              </a:rPr>
              <a:t> IK </a:t>
            </a:r>
            <a:r>
              <a:rPr lang="zh-TW" altLang="en-US" dirty="0" smtClean="0">
                <a:solidFill>
                  <a:srgbClr val="FF0000"/>
                </a:solidFill>
              </a:rPr>
              <a:t>互動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312" t="15241" r="26618" b="24117"/>
          <a:stretch>
            <a:fillRect/>
          </a:stretch>
        </p:blipFill>
        <p:spPr bwMode="auto">
          <a:xfrm>
            <a:off x="107503" y="1196752"/>
            <a:ext cx="872877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144" t="22636" r="26618" b="12284"/>
          <a:stretch>
            <a:fillRect/>
          </a:stretch>
        </p:blipFill>
        <p:spPr bwMode="auto">
          <a:xfrm>
            <a:off x="395535" y="1124744"/>
            <a:ext cx="836274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. 2. Coaching </a:t>
            </a:r>
            <a:r>
              <a:rPr lang="en-US" altLang="zh-TW" dirty="0" err="1" smtClean="0"/>
              <a:t>Kata</a:t>
            </a:r>
            <a:r>
              <a:rPr lang="en-US" altLang="zh-TW" dirty="0" smtClean="0"/>
              <a:t> and Improvement </a:t>
            </a:r>
            <a:r>
              <a:rPr lang="en-US" altLang="zh-TW" dirty="0" err="1" smtClean="0"/>
              <a:t>Kata</a:t>
            </a:r>
            <a:endParaRPr lang="zh-TW" alt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67544" y="4797152"/>
            <a:ext cx="5112568" cy="72008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.2. Coaching </a:t>
            </a:r>
            <a:r>
              <a:rPr lang="en-US" altLang="zh-TW" dirty="0" err="1" smtClean="0"/>
              <a:t>Kata</a:t>
            </a:r>
            <a:r>
              <a:rPr lang="en-US" altLang="zh-TW" dirty="0" smtClean="0"/>
              <a:t> and Improvement </a:t>
            </a:r>
            <a:r>
              <a:rPr lang="en-US" altLang="zh-TW" dirty="0" err="1" smtClean="0"/>
              <a:t>Kata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80" t="13762" r="24122" b="10805"/>
          <a:stretch>
            <a:fillRect/>
          </a:stretch>
        </p:blipFill>
        <p:spPr bwMode="auto">
          <a:xfrm>
            <a:off x="323528" y="1124744"/>
            <a:ext cx="8136904" cy="553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. 2. Coaching </a:t>
            </a:r>
            <a:r>
              <a:rPr lang="en-US" altLang="zh-TW" dirty="0" err="1" smtClean="0"/>
              <a:t>Kata</a:t>
            </a:r>
            <a:r>
              <a:rPr lang="en-US" altLang="zh-TW" dirty="0" smtClean="0"/>
              <a:t> and Improvement </a:t>
            </a:r>
            <a:r>
              <a:rPr lang="en-US" altLang="zh-TW" dirty="0" err="1" smtClean="0"/>
              <a:t>Kata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840" t="14883" r="24954" b="9357"/>
          <a:stretch>
            <a:fillRect/>
          </a:stretch>
        </p:blipFill>
        <p:spPr bwMode="auto">
          <a:xfrm>
            <a:off x="323528" y="1052736"/>
            <a:ext cx="7704856" cy="564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. 2. Coaching </a:t>
            </a:r>
            <a:r>
              <a:rPr lang="en-US" altLang="zh-TW" dirty="0" err="1" smtClean="0"/>
              <a:t>Kata</a:t>
            </a:r>
            <a:r>
              <a:rPr lang="en-US" altLang="zh-TW" dirty="0" smtClean="0"/>
              <a:t> and Improvement </a:t>
            </a:r>
            <a:r>
              <a:rPr lang="en-US" altLang="zh-TW" dirty="0" err="1" smtClean="0"/>
              <a:t>Kata</a:t>
            </a:r>
            <a:r>
              <a:rPr lang="en-US" altLang="zh-TW" dirty="0" smtClean="0"/>
              <a:t> interacting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875" t="12200" r="26472" b="6951"/>
          <a:stretch>
            <a:fillRect/>
          </a:stretch>
        </p:blipFill>
        <p:spPr bwMode="auto">
          <a:xfrm>
            <a:off x="323528" y="1052736"/>
            <a:ext cx="727280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. 2. Coaching </a:t>
            </a:r>
            <a:r>
              <a:rPr lang="en-US" altLang="zh-TW" dirty="0" err="1" smtClean="0"/>
              <a:t>Kata</a:t>
            </a:r>
            <a:r>
              <a:rPr lang="en-US" altLang="zh-TW" dirty="0" smtClean="0"/>
              <a:t> and Improvement </a:t>
            </a:r>
            <a:r>
              <a:rPr lang="en-US" altLang="zh-TW" dirty="0" err="1" smtClean="0"/>
              <a:t>Kata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24744"/>
            <a:ext cx="6927304" cy="432048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4466" t="23750" r="25882" b="14301"/>
          <a:stretch>
            <a:fillRect/>
          </a:stretch>
        </p:blipFill>
        <p:spPr bwMode="auto">
          <a:xfrm>
            <a:off x="0" y="1196752"/>
            <a:ext cx="862875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Coaching </a:t>
            </a:r>
            <a:r>
              <a:rPr lang="en-US" altLang="zh-TW" dirty="0" err="1" smtClean="0"/>
              <a:t>Kata</a:t>
            </a:r>
            <a:r>
              <a:rPr lang="en-US" altLang="zh-TW" dirty="0" smtClean="0"/>
              <a:t> and Improvement </a:t>
            </a:r>
            <a:r>
              <a:rPr lang="en-US" altLang="zh-TW" dirty="0" err="1" smtClean="0"/>
              <a:t>Kata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761" t="13035" r="24954" b="13052"/>
          <a:stretch>
            <a:fillRect/>
          </a:stretch>
        </p:blipFill>
        <p:spPr bwMode="auto">
          <a:xfrm>
            <a:off x="323528" y="1124744"/>
            <a:ext cx="8028384" cy="553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8" name="Titel 1"/>
          <p:cNvSpPr>
            <a:spLocks noGrp="1"/>
          </p:cNvSpPr>
          <p:nvPr>
            <p:ph type="title" idx="4294967295"/>
          </p:nvPr>
        </p:nvSpPr>
        <p:spPr>
          <a:xfrm>
            <a:off x="322262" y="271462"/>
            <a:ext cx="6764338" cy="719138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en-US" altLang="zh-CN" sz="3200" kern="1200" dirty="0" smtClean="0">
                <a:ea typeface="宋体" pitchFamily="2" charset="-122"/>
                <a:sym typeface="Arial" charset="0"/>
              </a:rPr>
              <a:t>Training Session:</a:t>
            </a:r>
            <a:endParaRPr lang="en-GB" altLang="zh-CN" sz="1400" kern="1200" dirty="0">
              <a:ea typeface="宋体" pitchFamily="2" charset="-122"/>
              <a:sym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108365"/>
              </p:ext>
            </p:extLst>
          </p:nvPr>
        </p:nvGraphicFramePr>
        <p:xfrm>
          <a:off x="179512" y="1124744"/>
          <a:ext cx="8856983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6192688"/>
                <a:gridCol w="1584175"/>
              </a:tblGrid>
              <a:tr h="360040">
                <a:tc>
                  <a:txBody>
                    <a:bodyPr/>
                    <a:lstStyle/>
                    <a:p>
                      <a:r>
                        <a:rPr lang="en-US" dirty="0" smtClean="0"/>
                        <a:t>Chapter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host</a:t>
                      </a:r>
                      <a:endParaRPr lang="en-US" dirty="0"/>
                    </a:p>
                  </a:txBody>
                  <a:tcPr/>
                </a:tc>
              </a:tr>
              <a:tr h="381744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1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Lean &amp; Lean Leaders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Axel</a:t>
                      </a:r>
                      <a:endParaRPr lang="en-US" sz="2200" b="1" dirty="0"/>
                    </a:p>
                  </a:txBody>
                  <a:tcPr/>
                </a:tc>
              </a:tr>
              <a:tr h="178871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2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 Solving, Improvement &amp; A3 Thinking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Andy</a:t>
                      </a:r>
                      <a:endParaRPr lang="en-US" sz="22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3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Standards, Standard Work and Visual Management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Jim</a:t>
                      </a:r>
                      <a:endParaRPr lang="en-US" sz="2200" b="1" dirty="0"/>
                    </a:p>
                  </a:txBody>
                  <a:tcPr/>
                </a:tc>
              </a:tr>
              <a:tr h="200575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4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Commit to Self Development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Rosa</a:t>
                      </a:r>
                      <a:endParaRPr lang="en-US" sz="22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5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 to Coach and develop others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Jimmy</a:t>
                      </a:r>
                      <a:endParaRPr lang="en-US" sz="2200" b="1" dirty="0"/>
                    </a:p>
                  </a:txBody>
                  <a:tcPr/>
                </a:tc>
              </a:tr>
              <a:tr h="150271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6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Daily Kaizen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Ringo</a:t>
                      </a:r>
                      <a:endParaRPr lang="en-US" sz="2200" b="1" dirty="0"/>
                    </a:p>
                  </a:txBody>
                  <a:tcPr/>
                </a:tc>
              </a:tr>
              <a:tr h="125119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7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Vision and Align goals through </a:t>
                      </a:r>
                      <a:r>
                        <a:rPr lang="en-US" sz="2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hoshin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kanri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Emia</a:t>
                      </a:r>
                      <a:endParaRPr lang="en-US" sz="2200" b="1" dirty="0"/>
                    </a:p>
                  </a:txBody>
                  <a:tcPr/>
                </a:tc>
              </a:tr>
              <a:tr h="171975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8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Connecting Strategy to Operational Excellence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smtClean="0"/>
                        <a:t>Philipp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1292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9960"/>
            <a:ext cx="7119958" cy="19583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2. Coaching </a:t>
            </a:r>
            <a:r>
              <a:rPr lang="en-US" altLang="zh-TW" dirty="0" err="1" smtClean="0"/>
              <a:t>Kata</a:t>
            </a:r>
            <a:r>
              <a:rPr lang="en-US" altLang="zh-TW" dirty="0" smtClean="0"/>
              <a:t> and Improvement </a:t>
            </a:r>
            <a:r>
              <a:rPr lang="en-US" altLang="zh-TW" dirty="0" err="1" smtClean="0"/>
              <a:t>Kata</a:t>
            </a:r>
            <a:r>
              <a:rPr lang="en-US" altLang="zh-TW" dirty="0" smtClean="0"/>
              <a:t>  interacting </a:t>
            </a:r>
            <a:r>
              <a:rPr lang="en-US" altLang="zh-TW" dirty="0" smtClean="0">
                <a:solidFill>
                  <a:srgbClr val="FF0000"/>
                </a:solidFill>
              </a:rPr>
              <a:t>( CK </a:t>
            </a:r>
            <a:r>
              <a:rPr lang="en-US" altLang="zh-TW" dirty="0" err="1" smtClean="0">
                <a:solidFill>
                  <a:srgbClr val="FF0000"/>
                </a:solidFill>
              </a:rPr>
              <a:t>vs</a:t>
            </a:r>
            <a:r>
              <a:rPr lang="en-US" altLang="zh-TW" dirty="0" smtClean="0">
                <a:solidFill>
                  <a:srgbClr val="FF0000"/>
                </a:solidFill>
              </a:rPr>
              <a:t> IK </a:t>
            </a:r>
            <a:r>
              <a:rPr lang="zh-TW" altLang="en-US" dirty="0" smtClean="0">
                <a:solidFill>
                  <a:srgbClr val="FF0000"/>
                </a:solidFill>
              </a:rPr>
              <a:t>互動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312" t="15241" r="26618" b="24117"/>
          <a:stretch>
            <a:fillRect/>
          </a:stretch>
        </p:blipFill>
        <p:spPr bwMode="auto">
          <a:xfrm>
            <a:off x="107503" y="1196752"/>
            <a:ext cx="872877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 Summary: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357298"/>
            <a:ext cx="4767064" cy="37543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altLang="zh-TW" dirty="0" smtClean="0"/>
              <a:t>Three-Part recipe for Lean leaders Must learn</a:t>
            </a:r>
            <a:endParaRPr lang="zh-TW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2428868"/>
            <a:ext cx="6858048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TW" dirty="0" smtClean="0"/>
              <a:t>1. Live the 5 core values of the philosophy – Toyota way 2001</a:t>
            </a:r>
            <a:endParaRPr lang="zh-TW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3214686"/>
            <a:ext cx="6072230" cy="33855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TW" dirty="0" smtClean="0"/>
              <a:t>1.1 Challenge</a:t>
            </a:r>
            <a:endParaRPr lang="zh-TW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3714752"/>
            <a:ext cx="5929354" cy="33855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TW" dirty="0" smtClean="0"/>
              <a:t>1.2 Go to the </a:t>
            </a:r>
            <a:r>
              <a:rPr lang="en-US" altLang="zh-TW" dirty="0" err="1" smtClean="0"/>
              <a:t>Gemba</a:t>
            </a:r>
            <a:r>
              <a:rPr lang="en-US" altLang="zh-TW" dirty="0" smtClean="0"/>
              <a:t> and see</a:t>
            </a:r>
            <a:endParaRPr lang="zh-TW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43108" y="4286256"/>
            <a:ext cx="5643602" cy="33855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TW" dirty="0" smtClean="0"/>
              <a:t>1.3  develop a kaizen mind</a:t>
            </a:r>
            <a:endParaRPr lang="zh-TW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4786322"/>
            <a:ext cx="5286412" cy="33855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TW" dirty="0" smtClean="0"/>
              <a:t>1.4 respect</a:t>
            </a:r>
            <a:endParaRPr lang="zh-TW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86050" y="5286388"/>
            <a:ext cx="4929222" cy="33855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TW" dirty="0" smtClean="0"/>
              <a:t>1.5 team work </a:t>
            </a:r>
            <a:endParaRPr lang="zh-TW" alt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 Summary: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357298"/>
            <a:ext cx="4767064" cy="37543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altLang="zh-TW" dirty="0" smtClean="0"/>
              <a:t>Three-Part recipe for Lean leaders Must learn</a:t>
            </a:r>
            <a:endParaRPr lang="zh-TW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2428868"/>
            <a:ext cx="685804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altLang="zh-TW" dirty="0" smtClean="0"/>
              <a:t>Live the 5 core values of the philosophy </a:t>
            </a:r>
          </a:p>
          <a:p>
            <a:pPr marL="342900" indent="-342900" algn="l"/>
            <a:r>
              <a:rPr lang="en-US" altLang="zh-TW" dirty="0" smtClean="0">
                <a:solidFill>
                  <a:srgbClr val="FF0000"/>
                </a:solidFill>
              </a:rPr>
              <a:t>                                   -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Toyota way 2001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3429000"/>
            <a:ext cx="685804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AutoNum type="arabicPeriod" startAt="2"/>
            </a:pPr>
            <a:r>
              <a:rPr lang="en-US" altLang="zh-TW" dirty="0" smtClean="0"/>
              <a:t>Become a role model for disciplined problem  solving</a:t>
            </a:r>
          </a:p>
          <a:p>
            <a:pPr marL="342900" indent="-342900" algn="l"/>
            <a:r>
              <a:rPr lang="en-US" altLang="zh-TW" dirty="0" smtClean="0"/>
              <a:t>             </a:t>
            </a:r>
            <a:r>
              <a:rPr lang="en-US" altLang="zh-TW" b="1" dirty="0" smtClean="0">
                <a:solidFill>
                  <a:srgbClr val="FF0000"/>
                </a:solidFill>
              </a:rPr>
              <a:t>- Toyota Business Practice  ( Improvement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Kata</a:t>
            </a:r>
            <a:r>
              <a:rPr lang="en-US" altLang="zh-TW" b="1" dirty="0" smtClean="0">
                <a:solidFill>
                  <a:srgbClr val="FF0000"/>
                </a:solidFill>
              </a:rPr>
              <a:t> )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4" y="4500570"/>
            <a:ext cx="685804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AutoNum type="arabicPeriod" startAt="3"/>
            </a:pPr>
            <a:r>
              <a:rPr lang="en-US" altLang="zh-TW" dirty="0" smtClean="0">
                <a:solidFill>
                  <a:schemeClr val="tx1"/>
                </a:solidFill>
              </a:rPr>
              <a:t>Become a teacher and coach for disciplined problem solving</a:t>
            </a:r>
          </a:p>
          <a:p>
            <a:pPr marL="342900" indent="-342900" algn="l"/>
            <a:r>
              <a:rPr lang="en-US" altLang="zh-TW" b="1" dirty="0" smtClean="0">
                <a:solidFill>
                  <a:srgbClr val="FF0000"/>
                </a:solidFill>
              </a:rPr>
              <a:t>            - OJD ( On the Job Development ) (coaching 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Kata</a:t>
            </a:r>
            <a:r>
              <a:rPr lang="en-US" altLang="zh-TW" b="1" dirty="0" smtClean="0">
                <a:solidFill>
                  <a:srgbClr val="FF0000"/>
                </a:solidFill>
              </a:rPr>
              <a:t> )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9960"/>
            <a:ext cx="7262834" cy="26727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3. Summary: Change Culture through Changing Behavior 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000396" cy="166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7356" y="2643182"/>
            <a:ext cx="5526644" cy="251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ight Arrow 14"/>
          <p:cNvSpPr/>
          <p:nvPr/>
        </p:nvSpPr>
        <p:spPr bwMode="auto">
          <a:xfrm rot="1288983">
            <a:off x="2658159" y="2869670"/>
            <a:ext cx="1857388" cy="121444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5301208"/>
            <a:ext cx="7000924" cy="40011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If we want to get to culture, start with what we do!</a:t>
            </a:r>
            <a:endParaRPr lang="zh-TW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5877272"/>
            <a:ext cx="7056784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做出文化来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!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Q&amp;A</a:t>
            </a:r>
            <a:endParaRPr lang="zh-TW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8504" y="2857496"/>
            <a:ext cx="8226900" cy="1589876"/>
          </a:xfrm>
        </p:spPr>
        <p:txBody>
          <a:bodyPr/>
          <a:lstStyle/>
          <a:p>
            <a:pPr algn="ctr">
              <a:buNone/>
            </a:pPr>
            <a:r>
              <a:rPr lang="en-US" altLang="zh-TW" sz="8800" dirty="0" smtClean="0">
                <a:solidFill>
                  <a:srgbClr val="FF0000"/>
                </a:solidFill>
              </a:rPr>
              <a:t>Q &amp; A</a:t>
            </a:r>
            <a:endParaRPr lang="zh-TW" alt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end</a:t>
            </a:r>
            <a:endParaRPr lang="zh-TW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8504" y="2857496"/>
            <a:ext cx="8226900" cy="1589876"/>
          </a:xfrm>
        </p:spPr>
        <p:txBody>
          <a:bodyPr/>
          <a:lstStyle/>
          <a:p>
            <a:pPr algn="ctr">
              <a:buNone/>
            </a:pPr>
            <a:r>
              <a:rPr lang="en-US" altLang="zh-TW" sz="8800" dirty="0" smtClean="0">
                <a:solidFill>
                  <a:srgbClr val="FF0000"/>
                </a:solidFill>
              </a:rPr>
              <a:t>Thank you!</a:t>
            </a:r>
            <a:endParaRPr lang="zh-TW" alt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8" name="Titel 1"/>
          <p:cNvSpPr>
            <a:spLocks noGrp="1"/>
          </p:cNvSpPr>
          <p:nvPr>
            <p:ph type="title" idx="4294967295"/>
          </p:nvPr>
        </p:nvSpPr>
        <p:spPr>
          <a:xfrm>
            <a:off x="322262" y="271462"/>
            <a:ext cx="6764338" cy="719138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en-US" altLang="zh-CN" sz="3200" kern="1200" dirty="0" smtClean="0">
                <a:ea typeface="宋体" pitchFamily="2" charset="-122"/>
                <a:sym typeface="Arial" charset="0"/>
              </a:rPr>
              <a:t>Time Schedule of today</a:t>
            </a:r>
            <a:endParaRPr lang="en-GB" altLang="zh-CN" sz="1400" kern="1200" dirty="0">
              <a:ea typeface="宋体" pitchFamily="2" charset="-122"/>
              <a:sym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02049"/>
              </p:ext>
            </p:extLst>
          </p:nvPr>
        </p:nvGraphicFramePr>
        <p:xfrm>
          <a:off x="323528" y="1268760"/>
          <a:ext cx="8712968" cy="3707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5472608"/>
                <a:gridCol w="792088"/>
              </a:tblGrid>
              <a:tr h="660073">
                <a:tc>
                  <a:txBody>
                    <a:bodyPr/>
                    <a:lstStyle/>
                    <a:p>
                      <a:r>
                        <a:rPr lang="en-US" dirty="0" smtClean="0"/>
                        <a:t>Start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10:00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10:40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Effective</a:t>
                      </a:r>
                      <a:r>
                        <a:rPr lang="en-US" sz="3200" baseline="0" dirty="0" smtClean="0"/>
                        <a:t> coaching and developing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10:40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10:50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break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10:50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11:40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Coaching </a:t>
                      </a:r>
                      <a:r>
                        <a:rPr lang="en-US" sz="3200" dirty="0" err="1" smtClean="0"/>
                        <a:t>Kata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11:40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11:50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Tests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8322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416824" cy="556261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3116"/>
            <a:ext cx="5472608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6000" dirty="0" smtClean="0"/>
              <a:t>Why we need to coach and develop?</a:t>
            </a:r>
            <a:endParaRPr lang="zh-TW" alt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476672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 smtClean="0"/>
              <a:t>1.  Effective Coaching and developing</a:t>
            </a:r>
            <a:endParaRPr lang="zh-TW" alt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325" t="21650" r="53641" b="47900"/>
          <a:stretch>
            <a:fillRect/>
          </a:stretch>
        </p:blipFill>
        <p:spPr bwMode="auto">
          <a:xfrm>
            <a:off x="1331640" y="1412776"/>
            <a:ext cx="6264696" cy="465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 smtClean="0"/>
              <a:t>1. Effective Coaching and developing</a:t>
            </a:r>
            <a:endParaRPr lang="zh-TW" alt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2736"/>
            <a:ext cx="853589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TW" sz="2800" dirty="0" smtClean="0"/>
              <a:t>Skills needed for OJD ( on the job development):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476672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 smtClean="0"/>
              <a:t>1. Effective Coaching and developing </a:t>
            </a:r>
            <a:r>
              <a:rPr lang="zh-TW" altLang="en-US" dirty="0" smtClean="0">
                <a:solidFill>
                  <a:srgbClr val="FF0000"/>
                </a:solidFill>
              </a:rPr>
              <a:t>教練基本素質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357430"/>
            <a:ext cx="857256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 algn="l"/>
            <a:r>
              <a:rPr lang="en-US" altLang="zh-TW" sz="2800" dirty="0" smtClean="0"/>
              <a:t>2. Teach at right level for each student</a:t>
            </a:r>
            <a:endParaRPr lang="zh-TW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071810"/>
            <a:ext cx="4071934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TW" sz="2800" dirty="0" smtClean="0"/>
              <a:t>3. Gauge where the students are in their maturity, problem solving capability, interpersonal skill and attitude</a:t>
            </a:r>
            <a:endParaRPr lang="zh-TW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354" t="64167" r="47917" b="5000"/>
          <a:stretch>
            <a:fillRect/>
          </a:stretch>
        </p:blipFill>
        <p:spPr bwMode="auto">
          <a:xfrm>
            <a:off x="4643438" y="3286124"/>
            <a:ext cx="3929090" cy="246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1714488"/>
            <a:ext cx="853589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 algn="l"/>
            <a:r>
              <a:rPr lang="en-US" altLang="zh-TW" sz="2800" dirty="0" smtClean="0"/>
              <a:t>1. See the true potential 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 smtClean="0"/>
              <a:t>1. Effective Coaching and developing</a:t>
            </a:r>
            <a:endParaRPr lang="zh-TW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276872"/>
            <a:ext cx="6336704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</a:rPr>
              <a:t>Key to lean leadership is developing others at the </a:t>
            </a:r>
            <a:r>
              <a:rPr lang="en-US" altLang="zh-TW" sz="4400" dirty="0" err="1" smtClean="0">
                <a:solidFill>
                  <a:srgbClr val="FF0000"/>
                </a:solidFill>
              </a:rPr>
              <a:t>Gemba</a:t>
            </a:r>
            <a:r>
              <a:rPr lang="en-US" altLang="zh-TW" sz="4400" dirty="0" smtClean="0">
                <a:solidFill>
                  <a:srgbClr val="FF0000"/>
                </a:solidFill>
              </a:rPr>
              <a:t> !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5085184"/>
            <a:ext cx="5400600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On Site  ( </a:t>
            </a:r>
            <a:r>
              <a:rPr lang="zh-TW" altLang="en-US" sz="2800" dirty="0" smtClean="0"/>
              <a:t>现场</a:t>
            </a:r>
            <a:r>
              <a:rPr lang="en-US" altLang="zh-TW" sz="2800" dirty="0" smtClean="0"/>
              <a:t> ) </a:t>
            </a:r>
            <a:endParaRPr lang="zh-TW" altLang="en-US" sz="2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9960"/>
            <a:ext cx="6207224" cy="3048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 1. Effective coaching – 6 steps to being an effective coach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776864" cy="3725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altLang="zh-TW" b="1" dirty="0" smtClean="0"/>
              <a:t>1. Assess others their current understanding and skill </a:t>
            </a:r>
            <a:r>
              <a:rPr lang="en-US" altLang="zh-TW" b="1" dirty="0" smtClean="0">
                <a:solidFill>
                  <a:srgbClr val="FF0000"/>
                </a:solidFill>
              </a:rPr>
              <a:t>( </a:t>
            </a:r>
            <a:r>
              <a:rPr lang="zh-TW" altLang="en-US" b="1" dirty="0" smtClean="0">
                <a:solidFill>
                  <a:srgbClr val="FF0000"/>
                </a:solidFill>
              </a:rPr>
              <a:t>因材施教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214554"/>
            <a:ext cx="7815242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TW" b="1" dirty="0" smtClean="0"/>
              <a:t>2. Develop in others Disciplined Problem solving                      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扎稳基础 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857496"/>
            <a:ext cx="788668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TW" b="1" dirty="0" smtClean="0"/>
              <a:t>3. Break down Task &amp; Give Assignments to increase skill level  </a:t>
            </a:r>
            <a:r>
              <a:rPr lang="en-US" altLang="zh-TW" b="1" dirty="0" smtClean="0">
                <a:solidFill>
                  <a:srgbClr val="FF0000"/>
                </a:solidFill>
              </a:rPr>
              <a:t>( </a:t>
            </a:r>
            <a:r>
              <a:rPr lang="zh-TW" altLang="en-US" b="1" dirty="0" smtClean="0">
                <a:solidFill>
                  <a:srgbClr val="FF0000"/>
                </a:solidFill>
              </a:rPr>
              <a:t>实践中学习</a:t>
            </a:r>
            <a:r>
              <a:rPr lang="en-US" altLang="zh-TW" b="1" dirty="0" smtClean="0">
                <a:solidFill>
                  <a:srgbClr val="FF0000"/>
                </a:solidFill>
              </a:rPr>
              <a:t>) 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429000"/>
            <a:ext cx="795868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TW" b="1" dirty="0" smtClean="0"/>
              <a:t>4. Teach by Questioning instead of telling                                     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引导思考</a:t>
            </a:r>
            <a:r>
              <a:rPr lang="en-US" altLang="zh-TW" b="1" dirty="0" smtClean="0">
                <a:solidFill>
                  <a:srgbClr val="FF0000"/>
                </a:solidFill>
              </a:rPr>
              <a:t>)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000504"/>
            <a:ext cx="795868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TW" b="1" dirty="0" smtClean="0"/>
              <a:t>5. Build trusting relationships with your students                        </a:t>
            </a:r>
            <a:r>
              <a:rPr lang="en-US" altLang="zh-TW" b="1" dirty="0" smtClean="0">
                <a:solidFill>
                  <a:srgbClr val="FF0000"/>
                </a:solidFill>
              </a:rPr>
              <a:t>( </a:t>
            </a:r>
            <a:r>
              <a:rPr lang="zh-TW" altLang="en-US" b="1" dirty="0" smtClean="0">
                <a:solidFill>
                  <a:srgbClr val="FF0000"/>
                </a:solidFill>
              </a:rPr>
              <a:t>彼此信 任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714884"/>
            <a:ext cx="795868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TW" b="1" dirty="0" smtClean="0"/>
              <a:t>6. Balance Praise with Critical feedback                                         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谆谆善诱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sto_Template_2012_EN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6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FB8AA"/>
      </a:accent5>
      <a:accent6>
        <a:srgbClr val="AEAEAE"/>
      </a:accent6>
      <a:hlink>
        <a:srgbClr val="777777"/>
      </a:hlink>
      <a:folHlink>
        <a:srgbClr val="D3D3C1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AEAEAE"/>
        </a:accent6>
        <a:hlink>
          <a:srgbClr val="777777"/>
        </a:hlink>
        <a:folHlink>
          <a:srgbClr val="D3D3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Testo_Template_2012_EN</Template>
  <TotalTime>0</TotalTime>
  <Words>636</Words>
  <Application>Microsoft Office PowerPoint</Application>
  <PresentationFormat>全屏显示(4:3)</PresentationFormat>
  <Paragraphs>107</Paragraphs>
  <Slides>25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Testo_Template_2012_EN</vt:lpstr>
      <vt:lpstr>Management training:  Lean Leadership 2016  Session 5: Learning to Coach and develop others  Jimmy Yeung  23rd October 2018 Version: 3</vt:lpstr>
      <vt:lpstr>Training Session:</vt:lpstr>
      <vt:lpstr>Time Schedule of today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1. Effective coaching – 6 steps to being an effective coach</vt:lpstr>
      <vt:lpstr>break</vt:lpstr>
      <vt:lpstr>2. Coaching Kata  (教练基本招式)</vt:lpstr>
      <vt:lpstr>2. Using Coaching Kata to teach the Improvement Kata</vt:lpstr>
      <vt:lpstr>2. Coaching Kata and Improvement Kata  interacting ( CK vs IK 互動)</vt:lpstr>
      <vt:lpstr>. 2. Coaching Kata and Improvement Kata</vt:lpstr>
      <vt:lpstr>.2. Coaching Kata and Improvement Kata</vt:lpstr>
      <vt:lpstr>. 2. Coaching Kata and Improvement Kata</vt:lpstr>
      <vt:lpstr>. 2. Coaching Kata and Improvement Kata interacting</vt:lpstr>
      <vt:lpstr>. 2. Coaching Kata and Improvement Kata</vt:lpstr>
      <vt:lpstr>2. Coaching Kata and Improvement Kata</vt:lpstr>
      <vt:lpstr>2. Coaching Kata and Improvement Kata  interacting ( CK vs IK 互動)</vt:lpstr>
      <vt:lpstr>3. Summary:</vt:lpstr>
      <vt:lpstr>3. Summary:</vt:lpstr>
      <vt:lpstr>3. Summary: Change Culture through Changing Behavior </vt:lpstr>
      <vt:lpstr>Q&amp;A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2015-08-06T07:54:37Z</dcterms:created>
  <dcterms:modified xsi:type="dcterms:W3CDTF">2018-11-21T02:08:45Z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Quelle">
    <vt:lpwstr>Testotemplate</vt:lpwstr>
  </property>
</Properties>
</file>