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5" r:id="rId1"/>
  </p:sldMasterIdLst>
  <p:notesMasterIdLst>
    <p:notesMasterId r:id="rId11"/>
  </p:notesMasterIdLst>
  <p:handoutMasterIdLst>
    <p:handoutMasterId r:id="rId12"/>
  </p:handoutMasterIdLst>
  <p:sldIdLst>
    <p:sldId id="517" r:id="rId2"/>
    <p:sldId id="518" r:id="rId3"/>
    <p:sldId id="519" r:id="rId4"/>
    <p:sldId id="520" r:id="rId5"/>
    <p:sldId id="521" r:id="rId6"/>
    <p:sldId id="522" r:id="rId7"/>
    <p:sldId id="523" r:id="rId8"/>
    <p:sldId id="524" r:id="rId9"/>
    <p:sldId id="525" r:id="rId10"/>
  </p:sldIdLst>
  <p:sldSz cx="9144000" cy="6858000" type="screen4x3"/>
  <p:notesSz cx="6781800" cy="9926638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D5E"/>
    <a:srgbClr val="58585A"/>
    <a:srgbClr val="009DA0"/>
    <a:srgbClr val="6BB98F"/>
    <a:srgbClr val="FFD356"/>
    <a:srgbClr val="FFA3FF"/>
    <a:srgbClr val="E3E2D7"/>
    <a:srgbClr val="D7D7D7"/>
    <a:srgbClr val="ACE8BC"/>
    <a:srgbClr val="B7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9" autoAdjust="0"/>
    <p:restoredTop sz="96952" autoAdjust="0"/>
  </p:normalViewPr>
  <p:slideViewPr>
    <p:cSldViewPr showGuides="1">
      <p:cViewPr varScale="1">
        <p:scale>
          <a:sx n="128" d="100"/>
          <a:sy n="128" d="100"/>
        </p:scale>
        <p:origin x="132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46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929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1362075"/>
            <a:ext cx="4454525" cy="3341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9" name="Rectangle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032" y="4994853"/>
            <a:ext cx="4973737" cy="401101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0222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185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713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What do we want from PDCA Report? </a:t>
            </a:r>
            <a:endParaRPr kumimoji="1" lang="zh-CN" altLang="zh-CN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clear statement of the problem </a:t>
            </a:r>
            <a:r>
              <a:rPr kumimoji="1"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清晰的问题的陈述</a:t>
            </a:r>
          </a:p>
          <a:p>
            <a:pPr lvl="0"/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clear presentation of facts, not feelings </a:t>
            </a:r>
            <a:r>
              <a:rPr kumimoji="1"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对事实而非感觉的陈述</a:t>
            </a:r>
          </a:p>
          <a:p>
            <a:pPr lvl="0"/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 objective analysis of data </a:t>
            </a:r>
            <a:r>
              <a:rPr kumimoji="1"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对数据的客观分析</a:t>
            </a:r>
          </a:p>
          <a:p>
            <a:pPr lvl="0"/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specific, rational conclusion </a:t>
            </a:r>
            <a:r>
              <a:rPr kumimoji="1"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明确，合理的结论</a:t>
            </a:r>
          </a:p>
          <a:p>
            <a:pPr lvl="0"/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Clear stated recommended actions </a:t>
            </a:r>
            <a:r>
              <a:rPr kumimoji="1"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清晰的策略</a:t>
            </a:r>
          </a:p>
          <a:p>
            <a:pPr lvl="0"/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Short term / Long term solution </a:t>
            </a:r>
            <a:r>
              <a:rPr kumimoji="1"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短期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</a:t>
            </a:r>
            <a:r>
              <a:rPr kumimoji="1"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长期措施</a:t>
            </a:r>
          </a:p>
          <a:p>
            <a:pPr lvl="0"/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Monitoring activity / Next step / Follow up </a:t>
            </a:r>
            <a:r>
              <a:rPr kumimoji="1"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监控进展，后续计划，追踪跟进</a:t>
            </a:r>
            <a:endParaRPr kumimoji="1" lang="zh-CN" altLang="zh-CN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4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54646" y="10054049"/>
            <a:ext cx="2872370" cy="529257"/>
          </a:xfrm>
          <a:prstGeom prst="rect">
            <a:avLst/>
          </a:prstGeom>
          <a:ln/>
        </p:spPr>
        <p:txBody>
          <a:bodyPr lIns="92930" tIns="46465" rIns="92930" bIns="46465"/>
          <a:lstStyle/>
          <a:p>
            <a:fld id="{3070F416-AF92-4B4F-A723-E57B3925F44E}" type="slidenum">
              <a:rPr lang="en-US"/>
              <a:pPr/>
              <a:t>8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1454150"/>
            <a:ext cx="4749800" cy="3563938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5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54646" y="10054049"/>
            <a:ext cx="2872370" cy="529257"/>
          </a:xfrm>
          <a:prstGeom prst="rect">
            <a:avLst/>
          </a:prstGeom>
          <a:ln/>
        </p:spPr>
        <p:txBody>
          <a:bodyPr lIns="92930" tIns="46465" rIns="92930" bIns="46465"/>
          <a:lstStyle/>
          <a:p>
            <a:fld id="{3070F416-AF92-4B4F-A723-E57B3925F44E}" type="slidenum">
              <a:rPr lang="en-US"/>
              <a:pPr/>
              <a:t>9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1454150"/>
            <a:ext cx="4749800" cy="3563938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1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24" name="Rectangle 3076"/>
          <p:cNvSpPr>
            <a:spLocks noGrp="1" noChangeArrowheads="1"/>
          </p:cNvSpPr>
          <p:nvPr>
            <p:ph type="ctrTitle"/>
          </p:nvPr>
        </p:nvSpPr>
        <p:spPr>
          <a:xfrm>
            <a:off x="395536" y="2996952"/>
            <a:ext cx="8136904" cy="1513679"/>
          </a:xfrm>
        </p:spPr>
        <p:txBody>
          <a:bodyPr wrap="square" bIns="36000" anchor="t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363525" name="Rectangle 3077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238608"/>
            <a:ext cx="8136904" cy="738664"/>
          </a:xfrm>
        </p:spPr>
        <p:txBody>
          <a:bodyPr wrap="square" anchor="b">
            <a:spAutoFit/>
          </a:bodyPr>
          <a:lstStyle>
            <a:lvl1pPr marL="0" indent="0" algn="l">
              <a:buFontTx/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dirty="0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24" name="Rectangle 307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536" y="2996952"/>
            <a:ext cx="4176464" cy="1144347"/>
          </a:xfrm>
        </p:spPr>
        <p:txBody>
          <a:bodyPr wrap="square" bIns="36000" anchor="t">
            <a:sp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Titelmasterformat </a:t>
            </a:r>
            <a:br>
              <a:rPr lang="de-DE" noProof="0" dirty="0"/>
            </a:br>
            <a:r>
              <a:rPr lang="de-DE" noProof="0" dirty="0"/>
              <a:t>durch bearbeiten</a:t>
            </a:r>
          </a:p>
        </p:txBody>
      </p:sp>
      <p:sp>
        <p:nvSpPr>
          <p:cNvPr id="363525" name="Rectangle 307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536" y="2207831"/>
            <a:ext cx="4176464" cy="769441"/>
          </a:xfrm>
        </p:spPr>
        <p:txBody>
          <a:bodyPr wrap="square" anchor="b">
            <a:spAutoFit/>
          </a:bodyPr>
          <a:lstStyle>
            <a:lvl1pPr marL="0" indent="0" algn="l">
              <a:buFontTx/>
              <a:buNone/>
              <a:defRPr sz="25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dirty="0"/>
              <a:t>Formatvorlage des Unter-</a:t>
            </a:r>
            <a:br>
              <a:rPr lang="de-DE" noProof="0" dirty="0"/>
            </a:br>
            <a:r>
              <a:rPr lang="de-DE" noProof="0" dirty="0" err="1"/>
              <a:t>titelmasters</a:t>
            </a:r>
            <a:r>
              <a:rPr lang="de-DE" noProof="0" dirty="0"/>
              <a:t> bearbeiten</a:t>
            </a:r>
          </a:p>
        </p:txBody>
      </p:sp>
    </p:spTree>
    <p:extLst>
      <p:ext uri="{BB962C8B-B14F-4D97-AF65-F5344CB8AC3E}">
        <p14:creationId xmlns:p14="http://schemas.microsoft.com/office/powerpoint/2010/main" val="2781158985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381000" y="1124744"/>
            <a:ext cx="865549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B4320E53-7444-4A0D-978D-866A0D19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1872"/>
            <a:ext cx="5486400" cy="304800"/>
          </a:xfrm>
        </p:spPr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9538998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50148765-DAA6-4D1A-8219-01CA36B0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1872"/>
            <a:ext cx="5486400" cy="304800"/>
          </a:xfrm>
        </p:spPr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248085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66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381000" y="1124744"/>
            <a:ext cx="865549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1483878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66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466441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180000" bIns="0" anchor="ctr"/>
          <a:lstStyle/>
          <a:p>
            <a:pPr algn="r">
              <a:spcBef>
                <a:spcPct val="0"/>
              </a:spcBef>
            </a:pPr>
            <a:fld id="{3CBB8871-780A-4079-9C3B-6E351E1A08F4}" type="slidenum">
              <a:rPr lang="de-DE" sz="800" smtClean="0">
                <a:solidFill>
                  <a:schemeClr val="bg1"/>
                </a:solidFill>
              </a:rPr>
              <a:t>‹#›</a:t>
            </a:fld>
            <a:r>
              <a:rPr lang="de-DE" sz="800" dirty="0" smtClean="0">
                <a:solidFill>
                  <a:schemeClr val="bg1"/>
                </a:solidFill>
              </a:rPr>
              <a:t>/16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179512" y="6629400"/>
            <a:ext cx="1264609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18000" bIns="0" anchor="ctr"/>
          <a:lstStyle/>
          <a:p>
            <a:pPr algn="r">
              <a:spcBef>
                <a:spcPct val="0"/>
              </a:spcBef>
            </a:pPr>
            <a:r>
              <a:rPr lang="de-DE" sz="800" b="1" dirty="0">
                <a:solidFill>
                  <a:schemeClr val="bg1"/>
                </a:solidFill>
              </a:rPr>
              <a:t>Testo </a:t>
            </a:r>
            <a:r>
              <a:rPr lang="de-DE" sz="800" b="1" dirty="0" smtClean="0">
                <a:solidFill>
                  <a:schemeClr val="bg1"/>
                </a:solidFill>
              </a:rPr>
              <a:t>Shenzhen</a:t>
            </a:r>
            <a:r>
              <a:rPr lang="de-DE" sz="800" b="0" dirty="0" smtClean="0">
                <a:solidFill>
                  <a:schemeClr val="bg1"/>
                </a:solidFill>
              </a:rPr>
              <a:t>,</a:t>
            </a:r>
            <a:endParaRPr lang="de-DE" sz="800" b="0" dirty="0">
              <a:solidFill>
                <a:schemeClr val="bg1"/>
              </a:solidFill>
            </a:endParaRPr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872"/>
            <a:ext cx="548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de-DE" dirty="0"/>
          </a:p>
        </p:txBody>
      </p:sp>
      <p:sp>
        <p:nvSpPr>
          <p:cNvPr id="362509" name="Fußz"/>
          <p:cNvSpPr>
            <a:spLocks noChangeArrowheads="1"/>
          </p:cNvSpPr>
          <p:nvPr/>
        </p:nvSpPr>
        <p:spPr bwMode="auto">
          <a:xfrm>
            <a:off x="1475656" y="6629400"/>
            <a:ext cx="678872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 smtClean="0">
                <a:solidFill>
                  <a:schemeClr val="bg1"/>
                </a:solidFill>
              </a:rPr>
              <a:t>Confidentiality  2</a:t>
            </a:r>
            <a:endParaRPr lang="en-US" sz="800" noProof="0" dirty="0">
              <a:solidFill>
                <a:schemeClr val="bg1"/>
              </a:solidFill>
            </a:endParaRPr>
          </a:p>
        </p:txBody>
      </p:sp>
      <p:sp>
        <p:nvSpPr>
          <p:cNvPr id="36251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65549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5" r:id="rId2"/>
    <p:sldLayoutId id="2147483657" r:id="rId3"/>
    <p:sldLayoutId id="2147483661" r:id="rId4"/>
    <p:sldLayoutId id="2147483663" r:id="rId5"/>
    <p:sldLayoutId id="2147483664" r:id="rId6"/>
  </p:sldLayoutIdLst>
  <p:transition spd="med">
    <p:zoom/>
  </p:transition>
  <p:txStyles>
    <p:titleStyle>
      <a:lvl1pPr algn="l" rtl="0" eaLnBrk="1" fontAlgn="base" hangingPunct="1">
        <a:lnSpc>
          <a:spcPts val="1600"/>
        </a:lnSpc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5738" indent="-185738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>
          <a:solidFill>
            <a:schemeClr val="accent2"/>
          </a:solidFill>
          <a:latin typeface="+mn-lt"/>
          <a:ea typeface="+mn-ea"/>
          <a:cs typeface="+mn-cs"/>
        </a:defRPr>
      </a:lvl1pPr>
      <a:lvl2pPr marL="569913" algn="l" rtl="0" eaLnBrk="1" fontAlgn="base" hangingPunct="1">
        <a:spcBef>
          <a:spcPct val="50000"/>
        </a:spcBef>
        <a:spcAft>
          <a:spcPct val="0"/>
        </a:spcAft>
        <a:defRPr sz="1400">
          <a:solidFill>
            <a:schemeClr val="accent2"/>
          </a:solidFill>
          <a:latin typeface="+mn-lt"/>
        </a:defRPr>
      </a:lvl2pPr>
      <a:lvl3pPr marL="1139825" algn="l" rtl="0" eaLnBrk="1" fontAlgn="base" hangingPunct="1">
        <a:spcBef>
          <a:spcPct val="50000"/>
        </a:spcBef>
        <a:spcAft>
          <a:spcPct val="0"/>
        </a:spcAft>
        <a:defRPr sz="1200">
          <a:solidFill>
            <a:schemeClr val="accent2"/>
          </a:solidFill>
          <a:latin typeface="+mn-lt"/>
        </a:defRPr>
      </a:lvl3pPr>
      <a:lvl4pPr marL="16192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190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6479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31051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5623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40195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Leadership - overview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7"/>
            <a:ext cx="8352928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0798" y="5949280"/>
            <a:ext cx="8136904" cy="43204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Problem Solving your way toward an ideal state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48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49" y="228600"/>
            <a:ext cx="5486400" cy="304800"/>
          </a:xfrm>
        </p:spPr>
        <p:txBody>
          <a:bodyPr/>
          <a:lstStyle/>
          <a:p>
            <a:r>
              <a:rPr lang="en-US" altLang="zh-CN" dirty="0" smtClean="0"/>
              <a:t>Features of PDCA cycle PDCA</a:t>
            </a:r>
            <a:r>
              <a:rPr lang="zh-CN" altLang="en-US" dirty="0" smtClean="0"/>
              <a:t>循环的特点</a:t>
            </a:r>
            <a:endParaRPr 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2083065" y="1627480"/>
            <a:ext cx="7056784" cy="4608512"/>
            <a:chOff x="503040" y="1052737"/>
            <a:chExt cx="8389440" cy="55556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040" y="1052737"/>
              <a:ext cx="8389440" cy="555564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8136" y="2788877"/>
              <a:ext cx="376834" cy="37102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2411" y="2094421"/>
              <a:ext cx="598566" cy="589334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153" y="3499688"/>
            <a:ext cx="222485" cy="21602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620" y="719539"/>
            <a:ext cx="50561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/>
              <a:t>P-D-C-A linked like a cycle to scroll </a:t>
            </a:r>
            <a:r>
              <a:rPr lang="en-US" altLang="zh-CN" dirty="0" smtClean="0"/>
              <a:t>forward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Achievement from one cycle to another cycle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One big cycle can be break down into small cycles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Consolidation through standardization</a:t>
            </a:r>
          </a:p>
        </p:txBody>
      </p:sp>
    </p:spTree>
    <p:extLst>
      <p:ext uri="{BB962C8B-B14F-4D97-AF65-F5344CB8AC3E}">
        <p14:creationId xmlns:p14="http://schemas.microsoft.com/office/powerpoint/2010/main" val="26949537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55984" y="223024"/>
            <a:ext cx="5486400" cy="304800"/>
          </a:xfrm>
        </p:spPr>
        <p:txBody>
          <a:bodyPr/>
          <a:lstStyle/>
          <a:p>
            <a:r>
              <a:rPr lang="en-US" dirty="0" smtClean="0"/>
              <a:t>How do we solve problem </a:t>
            </a:r>
            <a:r>
              <a:rPr lang="zh-CN" altLang="en-US" dirty="0" smtClean="0"/>
              <a:t>如何解决问题</a:t>
            </a:r>
            <a:endParaRPr lang="en-US" dirty="0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028334"/>
              </p:ext>
            </p:extLst>
          </p:nvPr>
        </p:nvGraphicFramePr>
        <p:xfrm>
          <a:off x="990600" y="685800"/>
          <a:ext cx="6886257" cy="539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4" imgW="6105600" imgH="6084720" progId="Visio.Drawing.11">
                  <p:embed/>
                </p:oleObj>
              </mc:Choice>
              <mc:Fallback>
                <p:oleObj name="VISIO" r:id="rId4" imgW="6105600" imgH="60847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6886257" cy="539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57826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64362" y="1219200"/>
            <a:ext cx="20574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zh-CN" b="1" dirty="0">
                <a:ea typeface="宋体" pitchFamily="2" charset="-122"/>
              </a:rPr>
              <a:t>Problem perceived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43695" y="2133600"/>
            <a:ext cx="3040068" cy="533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zh-CN" sz="1600" b="1" dirty="0" smtClean="0">
                <a:ea typeface="宋体" pitchFamily="2" charset="-122"/>
              </a:rPr>
              <a:t>1.Clarify the Problem </a:t>
            </a:r>
            <a:r>
              <a:rPr lang="en-US" altLang="zh-CN" sz="1600" b="1" dirty="0" err="1" smtClean="0">
                <a:ea typeface="宋体" pitchFamily="2" charset="-122"/>
              </a:rPr>
              <a:t>vs</a:t>
            </a:r>
            <a:r>
              <a:rPr lang="en-US" altLang="zh-CN" sz="1600" b="1" dirty="0" smtClean="0">
                <a:ea typeface="宋体" pitchFamily="2" charset="-122"/>
              </a:rPr>
              <a:t> </a:t>
            </a:r>
          </a:p>
          <a:p>
            <a:r>
              <a:rPr lang="en-US" altLang="zh-CN" sz="1600" b="1" dirty="0" smtClean="0">
                <a:ea typeface="宋体" pitchFamily="2" charset="-122"/>
              </a:rPr>
              <a:t>Ideal State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43695" y="2895600"/>
            <a:ext cx="3040068" cy="533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zh-CN" sz="1600" b="1" dirty="0">
                <a:ea typeface="宋体" pitchFamily="2" charset="-122"/>
              </a:rPr>
              <a:t>2. </a:t>
            </a:r>
            <a:r>
              <a:rPr lang="en-US" altLang="zh-CN" sz="1600" b="1" dirty="0" smtClean="0">
                <a:ea typeface="宋体" pitchFamily="2" charset="-122"/>
              </a:rPr>
              <a:t>Grasp the Present Situation</a:t>
            </a:r>
          </a:p>
          <a:p>
            <a:r>
              <a:rPr lang="en-US" altLang="zh-CN" b="1" dirty="0" smtClean="0">
                <a:ea typeface="宋体" pitchFamily="2" charset="-122"/>
              </a:rPr>
              <a:t>And see the Gaps</a:t>
            </a:r>
            <a:endParaRPr lang="en-US" altLang="zh-CN" sz="1600" b="1" dirty="0">
              <a:ea typeface="宋体" pitchFamily="2" charset="-122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43694" y="3657600"/>
            <a:ext cx="3040068" cy="7239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zh-CN" sz="1600" b="1" dirty="0">
                <a:ea typeface="宋体" pitchFamily="2" charset="-122"/>
              </a:rPr>
              <a:t>3. </a:t>
            </a:r>
            <a:r>
              <a:rPr lang="en-US" altLang="zh-CN" sz="1600" b="1" dirty="0" smtClean="0">
                <a:ea typeface="宋体" pitchFamily="2" charset="-122"/>
              </a:rPr>
              <a:t>Breakdown Problem and </a:t>
            </a:r>
          </a:p>
          <a:p>
            <a:r>
              <a:rPr lang="en-US" altLang="zh-CN" sz="1600" b="1" dirty="0" smtClean="0">
                <a:ea typeface="宋体" pitchFamily="2" charset="-122"/>
              </a:rPr>
              <a:t>Set Targets</a:t>
            </a:r>
            <a:endParaRPr lang="en-US" altLang="zh-CN" sz="1600" b="1" dirty="0">
              <a:ea typeface="宋体" pitchFamily="2" charset="-122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43694" y="4628728"/>
            <a:ext cx="3040068" cy="6096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zh-CN" sz="1600" b="1" dirty="0">
                <a:ea typeface="宋体" pitchFamily="2" charset="-122"/>
              </a:rPr>
              <a:t>4. </a:t>
            </a:r>
            <a:r>
              <a:rPr lang="en-US" altLang="zh-CN" sz="1600" b="1" dirty="0" smtClean="0">
                <a:ea typeface="宋体" pitchFamily="2" charset="-122"/>
              </a:rPr>
              <a:t>Analyze Underlying Causes</a:t>
            </a:r>
            <a:endParaRPr lang="en-US" altLang="zh-CN" sz="1600" b="1" dirty="0">
              <a:ea typeface="宋体" pitchFamily="2" charset="-122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43695" y="5466928"/>
            <a:ext cx="3040068" cy="6096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zh-CN" sz="1600" b="1" dirty="0">
                <a:ea typeface="宋体" pitchFamily="2" charset="-122"/>
              </a:rPr>
              <a:t>5. </a:t>
            </a:r>
            <a:r>
              <a:rPr lang="en-US" altLang="zh-CN" sz="1600" b="1" dirty="0" smtClean="0">
                <a:ea typeface="宋体" pitchFamily="2" charset="-122"/>
              </a:rPr>
              <a:t>Develop Countermeasures</a:t>
            </a:r>
            <a:endParaRPr lang="en-US" altLang="zh-CN" sz="1600" b="1" dirty="0">
              <a:ea typeface="宋体" pitchFamily="2" charset="-122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495800" y="1676400"/>
            <a:ext cx="3276600" cy="5334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zh-CN" sz="1600" b="1" dirty="0" smtClean="0">
                <a:ea typeface="宋体" pitchFamily="2" charset="-122"/>
              </a:rPr>
              <a:t>6. See Countermeasures Through</a:t>
            </a:r>
            <a:endParaRPr lang="en-US" altLang="zh-CN" sz="1600" b="1" dirty="0">
              <a:ea typeface="宋体" pitchFamily="2" charset="-122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4495800" y="3200400"/>
            <a:ext cx="3124200" cy="5334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zh-CN" sz="1600" b="1" dirty="0" smtClean="0">
                <a:ea typeface="宋体" pitchFamily="2" charset="-122"/>
              </a:rPr>
              <a:t>7. Monitor both Results and </a:t>
            </a:r>
          </a:p>
          <a:p>
            <a:r>
              <a:rPr lang="en-US" altLang="zh-CN" sz="1600" b="1" dirty="0" smtClean="0">
                <a:ea typeface="宋体" pitchFamily="2" charset="-122"/>
              </a:rPr>
              <a:t>Processes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4495800" y="5334000"/>
            <a:ext cx="3276600" cy="5334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zh-CN" sz="1600" b="1" dirty="0" smtClean="0">
                <a:ea typeface="宋体" pitchFamily="2" charset="-122"/>
              </a:rPr>
              <a:t>8. Standardize and Spread</a:t>
            </a:r>
            <a:endParaRPr lang="en-US" altLang="zh-CN" sz="1600" b="1" dirty="0">
              <a:ea typeface="宋体" pitchFamily="2" charset="-122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935962" y="2667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935962" y="3429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935962" y="440776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1935962" y="523832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1935962" y="5943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1935962" y="6248400"/>
            <a:ext cx="2178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4114800" y="1447800"/>
            <a:ext cx="0" cy="480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4114800" y="1447800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6057900" y="145667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6059380" y="2209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6057900" y="3733800"/>
            <a:ext cx="0" cy="161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3" name="Oval 35"/>
          <p:cNvSpPr>
            <a:spLocks noChangeArrowheads="1"/>
          </p:cNvSpPr>
          <p:nvPr/>
        </p:nvSpPr>
        <p:spPr bwMode="auto">
          <a:xfrm>
            <a:off x="646027" y="2265522"/>
            <a:ext cx="3265220" cy="3339430"/>
          </a:xfrm>
          <a:prstGeom prst="ellipse">
            <a:avLst/>
          </a:prstGeom>
          <a:gradFill rotWithShape="1">
            <a:gsLst>
              <a:gs pos="0">
                <a:srgbClr val="E0BDE1">
                  <a:gamma/>
                  <a:shade val="46275"/>
                  <a:invGamma/>
                </a:srgbClr>
              </a:gs>
              <a:gs pos="100000">
                <a:srgbClr val="E0BDE1">
                  <a:alpha val="2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800" dirty="0">
                <a:solidFill>
                  <a:srgbClr val="E0BDE1"/>
                </a:solidFill>
                <a:ea typeface="宋体" pitchFamily="2" charset="-122"/>
              </a:rPr>
              <a:t>Plan</a:t>
            </a:r>
          </a:p>
        </p:txBody>
      </p:sp>
      <p:sp>
        <p:nvSpPr>
          <p:cNvPr id="35" name="Oval 36"/>
          <p:cNvSpPr>
            <a:spLocks noChangeArrowheads="1"/>
          </p:cNvSpPr>
          <p:nvPr/>
        </p:nvSpPr>
        <p:spPr bwMode="auto">
          <a:xfrm>
            <a:off x="7741835" y="1314635"/>
            <a:ext cx="1066800" cy="1066800"/>
          </a:xfrm>
          <a:prstGeom prst="ellipse">
            <a:avLst/>
          </a:prstGeom>
          <a:gradFill rotWithShape="1">
            <a:gsLst>
              <a:gs pos="0">
                <a:srgbClr val="E0BDE1">
                  <a:gamma/>
                  <a:shade val="46275"/>
                  <a:invGamma/>
                </a:srgbClr>
              </a:gs>
              <a:gs pos="100000">
                <a:srgbClr val="E0BDE1">
                  <a:alpha val="2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>
                <a:solidFill>
                  <a:srgbClr val="E0BDE1"/>
                </a:solidFill>
                <a:ea typeface="宋体" pitchFamily="2" charset="-122"/>
              </a:rPr>
              <a:t>Do</a:t>
            </a:r>
          </a:p>
        </p:txBody>
      </p:sp>
      <p:sp>
        <p:nvSpPr>
          <p:cNvPr id="36" name="Oval 37"/>
          <p:cNvSpPr>
            <a:spLocks noChangeArrowheads="1"/>
          </p:cNvSpPr>
          <p:nvPr/>
        </p:nvSpPr>
        <p:spPr bwMode="auto">
          <a:xfrm>
            <a:off x="7520125" y="2768354"/>
            <a:ext cx="1371600" cy="1371600"/>
          </a:xfrm>
          <a:prstGeom prst="ellipse">
            <a:avLst/>
          </a:prstGeom>
          <a:gradFill rotWithShape="1">
            <a:gsLst>
              <a:gs pos="0">
                <a:srgbClr val="E0BDE1">
                  <a:gamma/>
                  <a:shade val="46275"/>
                  <a:invGamma/>
                </a:srgbClr>
              </a:gs>
              <a:gs pos="100000">
                <a:srgbClr val="E0BDE1">
                  <a:alpha val="39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 dirty="0">
                <a:solidFill>
                  <a:srgbClr val="E0BDE1"/>
                </a:solidFill>
                <a:ea typeface="宋体" pitchFamily="2" charset="-122"/>
              </a:rPr>
              <a:t>Check</a:t>
            </a:r>
          </a:p>
        </p:txBody>
      </p:sp>
      <p:sp>
        <p:nvSpPr>
          <p:cNvPr id="37" name="Oval 38"/>
          <p:cNvSpPr>
            <a:spLocks noChangeArrowheads="1"/>
          </p:cNvSpPr>
          <p:nvPr/>
        </p:nvSpPr>
        <p:spPr bwMode="auto">
          <a:xfrm>
            <a:off x="7724092" y="5009728"/>
            <a:ext cx="1066800" cy="1066800"/>
          </a:xfrm>
          <a:prstGeom prst="ellipse">
            <a:avLst/>
          </a:prstGeom>
          <a:gradFill rotWithShape="1">
            <a:gsLst>
              <a:gs pos="0">
                <a:srgbClr val="E0BDE1">
                  <a:gamma/>
                  <a:shade val="46275"/>
                  <a:invGamma/>
                </a:srgbClr>
              </a:gs>
              <a:gs pos="100000">
                <a:srgbClr val="E0BDE1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>
                <a:solidFill>
                  <a:srgbClr val="E0BDE1"/>
                </a:solidFill>
                <a:ea typeface="宋体" pitchFamily="2" charset="-122"/>
              </a:rPr>
              <a:t>Act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28600" y="285160"/>
            <a:ext cx="5486400" cy="304800"/>
          </a:xfrm>
        </p:spPr>
        <p:txBody>
          <a:bodyPr/>
          <a:lstStyle/>
          <a:p>
            <a:r>
              <a:rPr lang="en-US" dirty="0" smtClean="0"/>
              <a:t>PDCA cycle – 8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721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76200" y="762000"/>
            <a:ext cx="5877441" cy="4947066"/>
            <a:chOff x="206728" y="1124744"/>
            <a:chExt cx="5877441" cy="4947066"/>
          </a:xfrm>
        </p:grpSpPr>
        <p:grpSp>
          <p:nvGrpSpPr>
            <p:cNvPr id="35" name="组合 34"/>
            <p:cNvGrpSpPr/>
            <p:nvPr/>
          </p:nvGrpSpPr>
          <p:grpSpPr>
            <a:xfrm>
              <a:off x="2411760" y="1124744"/>
              <a:ext cx="3672409" cy="4752528"/>
              <a:chOff x="2411760" y="1124744"/>
              <a:chExt cx="3672409" cy="4752528"/>
            </a:xfrm>
          </p:grpSpPr>
          <p:sp>
            <p:nvSpPr>
              <p:cNvPr id="4" name="椭圆 3"/>
              <p:cNvSpPr/>
              <p:nvPr/>
            </p:nvSpPr>
            <p:spPr bwMode="auto">
              <a:xfrm>
                <a:off x="2411760" y="1844824"/>
                <a:ext cx="3672408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bg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  <a:ex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Initial problem perception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下箭头 4"/>
              <p:cNvSpPr/>
              <p:nvPr/>
            </p:nvSpPr>
            <p:spPr bwMode="auto">
              <a:xfrm>
                <a:off x="3347864" y="1124744"/>
                <a:ext cx="576064" cy="864096"/>
              </a:xfrm>
              <a:prstGeom prst="downArrow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Effect</a:t>
                </a:r>
                <a:endParaRPr kumimoji="0" lang="zh-CN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下箭头 5"/>
              <p:cNvSpPr/>
              <p:nvPr/>
            </p:nvSpPr>
            <p:spPr bwMode="auto">
              <a:xfrm>
                <a:off x="3997407" y="1124744"/>
                <a:ext cx="576064" cy="864096"/>
              </a:xfrm>
              <a:prstGeom prst="downArrow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Problem</a:t>
                </a:r>
                <a:endParaRPr kumimoji="0" lang="zh-CN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下箭头 6"/>
              <p:cNvSpPr/>
              <p:nvPr/>
            </p:nvSpPr>
            <p:spPr bwMode="auto">
              <a:xfrm>
                <a:off x="4646950" y="1124744"/>
                <a:ext cx="576064" cy="864096"/>
              </a:xfrm>
              <a:prstGeom prst="downArrow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dirty="0" smtClean="0"/>
                  <a:t>Symptom</a:t>
                </a:r>
                <a:endParaRPr kumimoji="0" lang="zh-CN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9" name="直接连接符 8"/>
              <p:cNvCxnSpPr>
                <a:stCxn id="4" idx="2"/>
                <a:endCxn id="23" idx="2"/>
              </p:cNvCxnSpPr>
              <p:nvPr/>
            </p:nvCxnSpPr>
            <p:spPr bwMode="auto">
              <a:xfrm>
                <a:off x="2411760" y="2204864"/>
                <a:ext cx="1361553" cy="248859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直接连接符 10"/>
              <p:cNvCxnSpPr/>
              <p:nvPr/>
            </p:nvCxnSpPr>
            <p:spPr bwMode="auto">
              <a:xfrm flipH="1">
                <a:off x="4880876" y="2204864"/>
                <a:ext cx="1203293" cy="244827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直接连接符 13"/>
              <p:cNvCxnSpPr>
                <a:stCxn id="23" idx="2"/>
                <a:endCxn id="22" idx="2"/>
              </p:cNvCxnSpPr>
              <p:nvPr/>
            </p:nvCxnSpPr>
            <p:spPr bwMode="auto">
              <a:xfrm>
                <a:off x="3773313" y="4693462"/>
                <a:ext cx="0" cy="107579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直接连接符 14"/>
              <p:cNvCxnSpPr>
                <a:endCxn id="22" idx="6"/>
              </p:cNvCxnSpPr>
              <p:nvPr/>
            </p:nvCxnSpPr>
            <p:spPr bwMode="auto">
              <a:xfrm flipH="1">
                <a:off x="4880875" y="4653136"/>
                <a:ext cx="2" cy="111612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椭圆 21"/>
              <p:cNvSpPr/>
              <p:nvPr/>
            </p:nvSpPr>
            <p:spPr bwMode="auto">
              <a:xfrm>
                <a:off x="3773313" y="5661248"/>
                <a:ext cx="1107562" cy="21602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 bwMode="auto">
              <a:xfrm>
                <a:off x="3773313" y="4585450"/>
                <a:ext cx="1115932" cy="216024"/>
              </a:xfrm>
              <a:prstGeom prst="ellipse">
                <a:avLst/>
              </a:prstGeom>
              <a:solidFill>
                <a:srgbClr val="D7D7D7"/>
              </a:solidFill>
              <a:ln>
                <a:noFill/>
              </a:ln>
              <a:effectLst/>
              <a:ex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POC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3373949" y="2601110"/>
              <a:ext cx="1906291" cy="338554"/>
            </a:xfrm>
            <a:prstGeom prst="rect">
              <a:avLst/>
            </a:prstGeom>
            <a:noFill/>
            <a:ln>
              <a:solidFill>
                <a:srgbClr val="6D5F5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Clarify the problem</a:t>
              </a:r>
              <a:endParaRPr lang="zh-CN" altLang="en-US" dirty="0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459709" y="2985227"/>
              <a:ext cx="1734770" cy="338554"/>
            </a:xfrm>
            <a:prstGeom prst="rect">
              <a:avLst/>
            </a:prstGeom>
            <a:noFill/>
            <a:ln>
              <a:solidFill>
                <a:srgbClr val="6D5F5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The real problem</a:t>
              </a:r>
              <a:endParaRPr lang="zh-CN" altLang="en-US" dirty="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584743" y="3627123"/>
              <a:ext cx="1484702" cy="338554"/>
            </a:xfrm>
            <a:prstGeom prst="rect">
              <a:avLst/>
            </a:prstGeom>
            <a:noFill/>
            <a:ln>
              <a:solidFill>
                <a:srgbClr val="6D5F5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Point of cause</a:t>
              </a:r>
              <a:endParaRPr lang="zh-CN" altLang="en-US" dirty="0"/>
            </a:p>
          </p:txBody>
        </p:sp>
        <p:cxnSp>
          <p:nvCxnSpPr>
            <p:cNvPr id="40" name="直接连接符 39"/>
            <p:cNvCxnSpPr/>
            <p:nvPr/>
          </p:nvCxnSpPr>
          <p:spPr bwMode="auto">
            <a:xfrm>
              <a:off x="323528" y="3462041"/>
              <a:ext cx="5112568" cy="150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直接连接符 45"/>
            <p:cNvCxnSpPr>
              <a:endCxn id="23" idx="6"/>
            </p:cNvCxnSpPr>
            <p:nvPr/>
          </p:nvCxnSpPr>
          <p:spPr bwMode="auto">
            <a:xfrm flipV="1">
              <a:off x="395536" y="4693462"/>
              <a:ext cx="4493709" cy="1088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3366FF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直接连接符 46"/>
            <p:cNvCxnSpPr>
              <a:endCxn id="22" idx="2"/>
            </p:cNvCxnSpPr>
            <p:nvPr/>
          </p:nvCxnSpPr>
          <p:spPr bwMode="auto">
            <a:xfrm flipV="1">
              <a:off x="395536" y="5769260"/>
              <a:ext cx="3377777" cy="5138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3366FF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文本框 50"/>
            <p:cNvSpPr txBox="1"/>
            <p:nvPr/>
          </p:nvSpPr>
          <p:spPr>
            <a:xfrm>
              <a:off x="206728" y="3432392"/>
              <a:ext cx="30235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Grasp the situation:</a:t>
              </a:r>
            </a:p>
            <a:p>
              <a:r>
                <a:rPr lang="en-US" altLang="zh-CN" dirty="0"/>
                <a:t>w</a:t>
              </a:r>
              <a:r>
                <a:rPr lang="en-US" altLang="zh-CN" dirty="0" smtClean="0"/>
                <a:t>hen, who, where, which, what</a:t>
              </a:r>
              <a:endParaRPr lang="zh-CN" altLang="en-US" dirty="0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24523" y="4653136"/>
              <a:ext cx="20297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Cause investigation: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045227" y="4636836"/>
              <a:ext cx="72808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Why?</a:t>
              </a:r>
              <a:r>
                <a:rPr lang="en-US" altLang="zh-CN" sz="1200" dirty="0" smtClean="0">
                  <a:sym typeface="Wingdings" panose="05000000000000000000" pitchFamily="2" charset="2"/>
                </a:rPr>
                <a:t></a:t>
              </a:r>
            </a:p>
            <a:p>
              <a:r>
                <a:rPr lang="en-US" altLang="zh-CN" sz="1200" dirty="0"/>
                <a:t>Why?</a:t>
              </a:r>
              <a:r>
                <a:rPr lang="en-US" altLang="zh-CN" sz="1200" dirty="0">
                  <a:sym typeface="Wingdings" panose="05000000000000000000" pitchFamily="2" charset="2"/>
                </a:rPr>
                <a:t></a:t>
              </a:r>
              <a:endParaRPr lang="en-US" altLang="zh-CN" sz="1200" dirty="0"/>
            </a:p>
            <a:p>
              <a:r>
                <a:rPr lang="en-US" altLang="zh-CN" sz="1200" dirty="0"/>
                <a:t>Why?</a:t>
              </a:r>
              <a:r>
                <a:rPr lang="en-US" altLang="zh-CN" sz="1200" dirty="0">
                  <a:sym typeface="Wingdings" panose="05000000000000000000" pitchFamily="2" charset="2"/>
                </a:rPr>
                <a:t></a:t>
              </a:r>
              <a:endParaRPr lang="en-US" altLang="zh-CN" sz="1200" dirty="0"/>
            </a:p>
            <a:p>
              <a:r>
                <a:rPr lang="en-US" altLang="zh-CN" sz="1200" dirty="0"/>
                <a:t>Why?</a:t>
              </a:r>
              <a:r>
                <a:rPr lang="en-US" altLang="zh-CN" sz="1200" dirty="0">
                  <a:sym typeface="Wingdings" panose="05000000000000000000" pitchFamily="2" charset="2"/>
                </a:rPr>
                <a:t></a:t>
              </a:r>
              <a:endParaRPr lang="en-US" altLang="zh-CN" sz="1200" dirty="0"/>
            </a:p>
            <a:p>
              <a:r>
                <a:rPr lang="en-US" altLang="zh-CN" sz="1200" dirty="0"/>
                <a:t>Why?</a:t>
              </a:r>
              <a:r>
                <a:rPr lang="en-US" altLang="zh-CN" sz="1200" dirty="0" smtClean="0">
                  <a:sym typeface="Wingdings" panose="05000000000000000000" pitchFamily="2" charset="2"/>
                </a:rPr>
                <a:t></a:t>
              </a:r>
              <a:endParaRPr lang="en-US" altLang="zh-CN" sz="1200" dirty="0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716189" y="5733256"/>
              <a:ext cx="12218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Root cause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4013544" y="4851866"/>
              <a:ext cx="6270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Cause</a:t>
              </a:r>
            </a:p>
            <a:p>
              <a:r>
                <a:rPr lang="en-US" altLang="zh-CN" sz="1200" dirty="0" smtClean="0"/>
                <a:t>Cause</a:t>
              </a:r>
              <a:endParaRPr lang="en-US" altLang="zh-CN" sz="1200" dirty="0" smtClean="0">
                <a:sym typeface="Wingdings" panose="05000000000000000000" pitchFamily="2" charset="2"/>
              </a:endParaRPr>
            </a:p>
            <a:p>
              <a:r>
                <a:rPr lang="en-US" altLang="zh-CN" sz="1200" dirty="0" smtClean="0"/>
                <a:t>Cause</a:t>
              </a:r>
              <a:endParaRPr lang="en-US" altLang="zh-CN" sz="1200" dirty="0" smtClean="0">
                <a:sym typeface="Wingdings" panose="05000000000000000000" pitchFamily="2" charset="2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6046478" y="1180425"/>
            <a:ext cx="2952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dirty="0" smtClean="0"/>
              <a:t>Key words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dirty="0" smtClean="0"/>
              <a:t>Deeply observe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dirty="0" smtClean="0"/>
              <a:t>Narrowing the Focus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i="1" dirty="0" smtClean="0"/>
              <a:t>DO NOT ask Why? At  Effect/Symptom stage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i="1" dirty="0" smtClean="0"/>
              <a:t>POC-Point of Cause (Direct cause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i="1" dirty="0" smtClean="0"/>
              <a:t>After you identify the POC ask Why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i="1" dirty="0" smtClean="0"/>
              <a:t>Countermeasures</a:t>
            </a:r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250472" y="227216"/>
            <a:ext cx="5486400" cy="304800"/>
          </a:xfrm>
        </p:spPr>
        <p:txBody>
          <a:bodyPr/>
          <a:lstStyle/>
          <a:p>
            <a:r>
              <a:rPr lang="en-US" dirty="0" smtClean="0"/>
              <a:t>Driving to the Root cause though 5 whys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094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1094257" y="2736265"/>
            <a:ext cx="6530380" cy="2808312"/>
            <a:chOff x="489892" y="1988840"/>
            <a:chExt cx="8428038" cy="3925887"/>
          </a:xfrm>
        </p:grpSpPr>
        <p:sp>
          <p:nvSpPr>
            <p:cNvPr id="29" name="Rectangle 7"/>
            <p:cNvSpPr>
              <a:spLocks noChangeAspect="1" noChangeArrowheads="1"/>
            </p:cNvSpPr>
            <p:nvPr/>
          </p:nvSpPr>
          <p:spPr bwMode="auto">
            <a:xfrm>
              <a:off x="7398692" y="3441402"/>
              <a:ext cx="1519238" cy="977900"/>
            </a:xfrm>
            <a:prstGeom prst="rect">
              <a:avLst/>
            </a:prstGeom>
            <a:solidFill>
              <a:srgbClr val="00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ko-KR" sz="2000" b="1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EFFECT</a:t>
              </a:r>
              <a:endParaRPr lang="en-US" altLang="zh-CN" sz="2000" b="1" dirty="0">
                <a:solidFill>
                  <a:schemeClr val="bg1"/>
                </a:solidFill>
                <a:ea typeface="Gulim" panose="020B0600000101010101" pitchFamily="34" charset="-127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ea typeface="Gulim" panose="020B0600000101010101" pitchFamily="34" charset="-127"/>
                </a:rPr>
                <a:t>问题</a:t>
              </a:r>
              <a:endParaRPr lang="ko-KR" altLang="en-US" sz="2000" b="1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30" name="Rectangle 9"/>
            <p:cNvSpPr>
              <a:spLocks noChangeAspect="1" noChangeArrowheads="1"/>
            </p:cNvSpPr>
            <p:nvPr/>
          </p:nvSpPr>
          <p:spPr bwMode="auto">
            <a:xfrm>
              <a:off x="5292080" y="1988840"/>
              <a:ext cx="1622425" cy="97631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ko-KR" sz="2000" b="1" dirty="0">
                  <a:ea typeface="Gulim" panose="020B0600000101010101" pitchFamily="34" charset="-127"/>
                </a:rPr>
                <a:t>Method</a:t>
              </a:r>
              <a:endParaRPr lang="en-US" altLang="zh-CN" sz="2000" b="1" dirty="0">
                <a:ea typeface="Gulim" panose="020B0600000101010101" pitchFamily="34" charset="-127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000" b="1" dirty="0">
                  <a:ea typeface="Gulim" panose="020B0600000101010101" pitchFamily="34" charset="-127"/>
                </a:rPr>
                <a:t>法</a:t>
              </a:r>
              <a:endParaRPr lang="ko-KR" altLang="en-US" sz="2000" b="1" dirty="0">
                <a:ea typeface="Gulim" panose="020B0600000101010101" pitchFamily="34" charset="-127"/>
              </a:endParaRPr>
            </a:p>
          </p:txBody>
        </p:sp>
        <p:sp>
          <p:nvSpPr>
            <p:cNvPr id="31" name="Rectangle 10"/>
            <p:cNvSpPr>
              <a:spLocks noChangeAspect="1" noChangeArrowheads="1"/>
            </p:cNvSpPr>
            <p:nvPr/>
          </p:nvSpPr>
          <p:spPr bwMode="auto">
            <a:xfrm>
              <a:off x="2864792" y="1988840"/>
              <a:ext cx="1622425" cy="97631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ko-KR" sz="2000" b="1" dirty="0" smtClean="0">
                  <a:ea typeface="Gulim" panose="020B0600000101010101" pitchFamily="34" charset="-127"/>
                </a:rPr>
                <a:t>Man</a:t>
              </a:r>
              <a:r>
                <a:rPr lang="zh-CN" altLang="en-US" sz="2000" b="1" dirty="0" smtClean="0">
                  <a:ea typeface="Gulim" panose="020B0600000101010101" pitchFamily="34" charset="-127"/>
                </a:rPr>
                <a:t>人</a:t>
              </a:r>
              <a:endParaRPr lang="ko-KR" altLang="en-US" sz="2000" b="1" dirty="0">
                <a:ea typeface="Gulim" panose="020B0600000101010101" pitchFamily="34" charset="-127"/>
              </a:endParaRPr>
            </a:p>
          </p:txBody>
        </p:sp>
        <p:sp>
          <p:nvSpPr>
            <p:cNvPr id="32" name="Rectangle 11"/>
            <p:cNvSpPr>
              <a:spLocks noChangeAspect="1" noChangeArrowheads="1"/>
            </p:cNvSpPr>
            <p:nvPr/>
          </p:nvSpPr>
          <p:spPr bwMode="auto">
            <a:xfrm>
              <a:off x="5295255" y="4914602"/>
              <a:ext cx="1620837" cy="97631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ko-KR" sz="2000" b="1">
                  <a:ea typeface="Gulim" panose="020B0600000101010101" pitchFamily="34" charset="-127"/>
                </a:rPr>
                <a:t>Material</a:t>
              </a:r>
              <a:endParaRPr lang="en-US" altLang="zh-CN" sz="2000" b="1">
                <a:ea typeface="Gulim" panose="020B0600000101010101" pitchFamily="34" charset="-127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000" b="1">
                  <a:ea typeface="Gulim" panose="020B0600000101010101" pitchFamily="34" charset="-127"/>
                </a:rPr>
                <a:t>物</a:t>
              </a:r>
              <a:endParaRPr lang="ko-KR" altLang="en-US" sz="2000" b="1">
                <a:ea typeface="Gulim" panose="020B0600000101010101" pitchFamily="34" charset="-127"/>
              </a:endParaRPr>
            </a:p>
          </p:txBody>
        </p:sp>
        <p:sp>
          <p:nvSpPr>
            <p:cNvPr id="33" name="Rectangle 12"/>
            <p:cNvSpPr>
              <a:spLocks noChangeAspect="1" noChangeArrowheads="1"/>
            </p:cNvSpPr>
            <p:nvPr/>
          </p:nvSpPr>
          <p:spPr bwMode="auto">
            <a:xfrm>
              <a:off x="2864792" y="4914602"/>
              <a:ext cx="1622425" cy="97631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ko-KR" sz="2000" b="1">
                  <a:ea typeface="Gulim" panose="020B0600000101010101" pitchFamily="34" charset="-127"/>
                </a:rPr>
                <a:t>Machine</a:t>
              </a:r>
              <a:endParaRPr lang="en-US" altLang="zh-CN" sz="2000" b="1">
                <a:ea typeface="Gulim" panose="020B0600000101010101" pitchFamily="34" charset="-127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000" b="1">
                  <a:ea typeface="Gulim" panose="020B0600000101010101" pitchFamily="34" charset="-127"/>
                </a:rPr>
                <a:t>机</a:t>
              </a:r>
              <a:endParaRPr lang="ko-KR" altLang="en-US" sz="2000" b="1">
                <a:ea typeface="Gulim" panose="020B0600000101010101" pitchFamily="34" charset="-127"/>
              </a:endParaRPr>
            </a:p>
          </p:txBody>
        </p:sp>
        <p:sp>
          <p:nvSpPr>
            <p:cNvPr id="34" name="Line 13"/>
            <p:cNvSpPr>
              <a:spLocks noChangeAspect="1" noChangeShapeType="1"/>
            </p:cNvSpPr>
            <p:nvPr/>
          </p:nvSpPr>
          <p:spPr bwMode="auto">
            <a:xfrm>
              <a:off x="3668067" y="2965152"/>
              <a:ext cx="609600" cy="977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14"/>
            <p:cNvSpPr>
              <a:spLocks noChangeAspect="1" noChangeShapeType="1"/>
            </p:cNvSpPr>
            <p:nvPr/>
          </p:nvSpPr>
          <p:spPr bwMode="auto">
            <a:xfrm>
              <a:off x="6115992" y="2957215"/>
              <a:ext cx="609600" cy="976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15"/>
            <p:cNvSpPr>
              <a:spLocks noChangeAspect="1" noChangeShapeType="1"/>
            </p:cNvSpPr>
            <p:nvPr/>
          </p:nvSpPr>
          <p:spPr bwMode="auto">
            <a:xfrm flipV="1">
              <a:off x="3660130" y="3939877"/>
              <a:ext cx="612775" cy="979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16"/>
            <p:cNvSpPr>
              <a:spLocks noChangeAspect="1" noChangeShapeType="1"/>
            </p:cNvSpPr>
            <p:nvPr/>
          </p:nvSpPr>
          <p:spPr bwMode="auto">
            <a:xfrm flipV="1">
              <a:off x="6108055" y="3933527"/>
              <a:ext cx="612775" cy="977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17"/>
            <p:cNvSpPr>
              <a:spLocks noChangeAspect="1" noChangeShapeType="1"/>
            </p:cNvSpPr>
            <p:nvPr/>
          </p:nvSpPr>
          <p:spPr bwMode="auto">
            <a:xfrm flipV="1">
              <a:off x="3490267" y="3247727"/>
              <a:ext cx="180975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18"/>
            <p:cNvSpPr>
              <a:spLocks noChangeAspect="1" noChangeShapeType="1"/>
            </p:cNvSpPr>
            <p:nvPr/>
          </p:nvSpPr>
          <p:spPr bwMode="auto">
            <a:xfrm>
              <a:off x="3025130" y="4506615"/>
              <a:ext cx="881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19"/>
            <p:cNvSpPr>
              <a:spLocks noChangeAspect="1" noChangeShapeType="1"/>
            </p:cNvSpPr>
            <p:nvPr/>
          </p:nvSpPr>
          <p:spPr bwMode="auto">
            <a:xfrm>
              <a:off x="5803255" y="3335040"/>
              <a:ext cx="519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20"/>
            <p:cNvSpPr>
              <a:spLocks noChangeAspect="1" noChangeShapeType="1"/>
            </p:cNvSpPr>
            <p:nvPr/>
          </p:nvSpPr>
          <p:spPr bwMode="auto">
            <a:xfrm flipH="1">
              <a:off x="6466830" y="3247727"/>
              <a:ext cx="358775" cy="282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21"/>
            <p:cNvSpPr>
              <a:spLocks noChangeAspect="1" noChangeShapeType="1"/>
            </p:cNvSpPr>
            <p:nvPr/>
          </p:nvSpPr>
          <p:spPr bwMode="auto">
            <a:xfrm flipH="1">
              <a:off x="4030017" y="3508077"/>
              <a:ext cx="5540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22"/>
            <p:cNvSpPr>
              <a:spLocks noChangeAspect="1" noChangeShapeType="1"/>
            </p:cNvSpPr>
            <p:nvPr/>
          </p:nvSpPr>
          <p:spPr bwMode="auto">
            <a:xfrm flipV="1">
              <a:off x="5749280" y="3312815"/>
              <a:ext cx="163512" cy="327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23"/>
            <p:cNvSpPr>
              <a:spLocks noChangeAspect="1" noChangeShapeType="1"/>
            </p:cNvSpPr>
            <p:nvPr/>
          </p:nvSpPr>
          <p:spPr bwMode="auto">
            <a:xfrm flipV="1">
              <a:off x="5958830" y="3304877"/>
              <a:ext cx="161925" cy="325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24"/>
            <p:cNvSpPr>
              <a:spLocks noChangeAspect="1" noChangeShapeType="1"/>
            </p:cNvSpPr>
            <p:nvPr/>
          </p:nvSpPr>
          <p:spPr bwMode="auto">
            <a:xfrm>
              <a:off x="5976292" y="4287540"/>
              <a:ext cx="522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25"/>
            <p:cNvSpPr>
              <a:spLocks noChangeAspect="1" noChangeShapeType="1"/>
            </p:cNvSpPr>
            <p:nvPr/>
          </p:nvSpPr>
          <p:spPr bwMode="auto">
            <a:xfrm>
              <a:off x="5773092" y="4628852"/>
              <a:ext cx="5191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26"/>
            <p:cNvSpPr>
              <a:spLocks noChangeAspect="1" noChangeShapeType="1"/>
            </p:cNvSpPr>
            <p:nvPr/>
          </p:nvSpPr>
          <p:spPr bwMode="auto">
            <a:xfrm>
              <a:off x="3552180" y="4236740"/>
              <a:ext cx="519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27"/>
            <p:cNvSpPr>
              <a:spLocks noChangeAspect="1" noChangeShapeType="1"/>
            </p:cNvSpPr>
            <p:nvPr/>
          </p:nvSpPr>
          <p:spPr bwMode="auto">
            <a:xfrm>
              <a:off x="3334692" y="3228677"/>
              <a:ext cx="5191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28"/>
            <p:cNvSpPr>
              <a:spLocks noChangeAspect="1" noChangeShapeType="1"/>
            </p:cNvSpPr>
            <p:nvPr/>
          </p:nvSpPr>
          <p:spPr bwMode="auto">
            <a:xfrm flipV="1">
              <a:off x="3318817" y="3215977"/>
              <a:ext cx="180975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29"/>
            <p:cNvSpPr>
              <a:spLocks noChangeAspect="1" noChangeShapeType="1"/>
            </p:cNvSpPr>
            <p:nvPr/>
          </p:nvSpPr>
          <p:spPr bwMode="auto">
            <a:xfrm flipV="1">
              <a:off x="3102917" y="4506615"/>
              <a:ext cx="180975" cy="176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30"/>
            <p:cNvSpPr>
              <a:spLocks noChangeAspect="1" noChangeShapeType="1"/>
            </p:cNvSpPr>
            <p:nvPr/>
          </p:nvSpPr>
          <p:spPr bwMode="auto">
            <a:xfrm flipV="1">
              <a:off x="3409305" y="4506615"/>
              <a:ext cx="180975" cy="176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31"/>
            <p:cNvSpPr>
              <a:spLocks noChangeAspect="1" noChangeShapeType="1"/>
            </p:cNvSpPr>
            <p:nvPr/>
          </p:nvSpPr>
          <p:spPr bwMode="auto">
            <a:xfrm flipH="1">
              <a:off x="6263630" y="2996902"/>
              <a:ext cx="355600" cy="282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Line 32"/>
            <p:cNvSpPr>
              <a:spLocks noChangeAspect="1" noChangeShapeType="1"/>
            </p:cNvSpPr>
            <p:nvPr/>
          </p:nvSpPr>
          <p:spPr bwMode="auto">
            <a:xfrm flipH="1">
              <a:off x="4295130" y="3193752"/>
              <a:ext cx="357187" cy="282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33"/>
            <p:cNvSpPr>
              <a:spLocks noChangeAspect="1" noChangeShapeType="1"/>
            </p:cNvSpPr>
            <p:nvPr/>
          </p:nvSpPr>
          <p:spPr bwMode="auto">
            <a:xfrm>
              <a:off x="3544242" y="3636665"/>
              <a:ext cx="5191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Line 34"/>
            <p:cNvSpPr>
              <a:spLocks noChangeAspect="1" noChangeShapeType="1"/>
            </p:cNvSpPr>
            <p:nvPr/>
          </p:nvSpPr>
          <p:spPr bwMode="auto">
            <a:xfrm>
              <a:off x="6054080" y="3701752"/>
              <a:ext cx="519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35"/>
            <p:cNvSpPr>
              <a:spLocks noChangeAspect="1" noChangeShapeType="1"/>
            </p:cNvSpPr>
            <p:nvPr/>
          </p:nvSpPr>
          <p:spPr bwMode="auto">
            <a:xfrm flipH="1">
              <a:off x="3907780" y="3054052"/>
              <a:ext cx="357187" cy="280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36"/>
            <p:cNvSpPr>
              <a:spLocks noChangeAspect="1" noChangeShapeType="1"/>
            </p:cNvSpPr>
            <p:nvPr/>
          </p:nvSpPr>
          <p:spPr bwMode="auto">
            <a:xfrm flipH="1" flipV="1">
              <a:off x="3956992" y="4506615"/>
              <a:ext cx="377825" cy="26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Line 37"/>
            <p:cNvSpPr>
              <a:spLocks noChangeAspect="1" noChangeShapeType="1"/>
            </p:cNvSpPr>
            <p:nvPr/>
          </p:nvSpPr>
          <p:spPr bwMode="auto">
            <a:xfrm flipH="1" flipV="1">
              <a:off x="4093517" y="4171652"/>
              <a:ext cx="377825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38"/>
            <p:cNvSpPr>
              <a:spLocks noChangeAspect="1" noChangeShapeType="1"/>
            </p:cNvSpPr>
            <p:nvPr/>
          </p:nvSpPr>
          <p:spPr bwMode="auto">
            <a:xfrm flipH="1">
              <a:off x="6413648" y="4515851"/>
              <a:ext cx="823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39"/>
            <p:cNvSpPr>
              <a:spLocks noChangeAspect="1" noChangeShapeType="1"/>
            </p:cNvSpPr>
            <p:nvPr/>
          </p:nvSpPr>
          <p:spPr bwMode="auto">
            <a:xfrm flipH="1" flipV="1">
              <a:off x="6952605" y="4506615"/>
              <a:ext cx="231775" cy="241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40"/>
            <p:cNvSpPr>
              <a:spLocks noChangeAspect="1" noChangeShapeType="1"/>
            </p:cNvSpPr>
            <p:nvPr/>
          </p:nvSpPr>
          <p:spPr bwMode="auto">
            <a:xfrm flipH="1" flipV="1">
              <a:off x="6692255" y="4500265"/>
              <a:ext cx="231775" cy="238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41"/>
            <p:cNvSpPr>
              <a:spLocks noChangeAspect="1" noChangeShapeType="1"/>
            </p:cNvSpPr>
            <p:nvPr/>
          </p:nvSpPr>
          <p:spPr bwMode="auto">
            <a:xfrm flipH="1">
              <a:off x="6890692" y="4281190"/>
              <a:ext cx="231775" cy="238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42"/>
            <p:cNvSpPr>
              <a:spLocks noChangeAspect="1" noChangeShapeType="1"/>
            </p:cNvSpPr>
            <p:nvPr/>
          </p:nvSpPr>
          <p:spPr bwMode="auto">
            <a:xfrm flipH="1">
              <a:off x="6630342" y="4271665"/>
              <a:ext cx="231775" cy="238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Rectangle 43"/>
            <p:cNvSpPr>
              <a:spLocks noChangeAspect="1" noChangeArrowheads="1"/>
            </p:cNvSpPr>
            <p:nvPr/>
          </p:nvSpPr>
          <p:spPr bwMode="auto">
            <a:xfrm>
              <a:off x="489892" y="4938415"/>
              <a:ext cx="1622425" cy="97631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ko-KR" b="1">
                  <a:ea typeface="Gulim" panose="020B0600000101010101" pitchFamily="34" charset="-127"/>
                </a:rPr>
                <a:t>Environment</a:t>
              </a:r>
              <a:r>
                <a:rPr lang="zh-CN" altLang="en-US" b="1">
                  <a:ea typeface="Gulim" panose="020B0600000101010101" pitchFamily="34" charset="-127"/>
                </a:rPr>
                <a:t>环</a:t>
              </a:r>
              <a:endParaRPr lang="ko-KR" altLang="en-US" b="1">
                <a:ea typeface="Gulim" panose="020B0600000101010101" pitchFamily="34" charset="-127"/>
              </a:endParaRPr>
            </a:p>
          </p:txBody>
        </p:sp>
        <p:sp>
          <p:nvSpPr>
            <p:cNvPr id="65" name="Line 45"/>
            <p:cNvSpPr>
              <a:spLocks noChangeAspect="1" noChangeShapeType="1"/>
            </p:cNvSpPr>
            <p:nvPr/>
          </p:nvSpPr>
          <p:spPr bwMode="auto">
            <a:xfrm flipV="1">
              <a:off x="1891655" y="3965277"/>
              <a:ext cx="612775" cy="979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46"/>
            <p:cNvSpPr>
              <a:spLocks noChangeAspect="1" noChangeShapeType="1"/>
            </p:cNvSpPr>
            <p:nvPr/>
          </p:nvSpPr>
          <p:spPr bwMode="auto">
            <a:xfrm>
              <a:off x="1256655" y="4532015"/>
              <a:ext cx="881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47"/>
            <p:cNvSpPr>
              <a:spLocks noChangeAspect="1" noChangeShapeType="1"/>
            </p:cNvSpPr>
            <p:nvPr/>
          </p:nvSpPr>
          <p:spPr bwMode="auto">
            <a:xfrm>
              <a:off x="1783705" y="4262140"/>
              <a:ext cx="519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48"/>
            <p:cNvSpPr>
              <a:spLocks noChangeAspect="1" noChangeShapeType="1"/>
            </p:cNvSpPr>
            <p:nvPr/>
          </p:nvSpPr>
          <p:spPr bwMode="auto">
            <a:xfrm flipV="1">
              <a:off x="1334442" y="4532015"/>
              <a:ext cx="180975" cy="176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Line 49"/>
            <p:cNvSpPr>
              <a:spLocks noChangeAspect="1" noChangeShapeType="1"/>
            </p:cNvSpPr>
            <p:nvPr/>
          </p:nvSpPr>
          <p:spPr bwMode="auto">
            <a:xfrm flipV="1">
              <a:off x="1640830" y="4532015"/>
              <a:ext cx="180975" cy="176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50"/>
            <p:cNvSpPr>
              <a:spLocks noChangeAspect="1" noChangeShapeType="1"/>
            </p:cNvSpPr>
            <p:nvPr/>
          </p:nvSpPr>
          <p:spPr bwMode="auto">
            <a:xfrm flipH="1" flipV="1">
              <a:off x="2188517" y="4532015"/>
              <a:ext cx="377825" cy="26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Line 51"/>
            <p:cNvSpPr>
              <a:spLocks noChangeAspect="1" noChangeShapeType="1"/>
            </p:cNvSpPr>
            <p:nvPr/>
          </p:nvSpPr>
          <p:spPr bwMode="auto">
            <a:xfrm flipH="1" flipV="1">
              <a:off x="2325042" y="4197052"/>
              <a:ext cx="377825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Line 52"/>
            <p:cNvSpPr>
              <a:spLocks noChangeShapeType="1"/>
            </p:cNvSpPr>
            <p:nvPr/>
          </p:nvSpPr>
          <p:spPr bwMode="auto">
            <a:xfrm>
              <a:off x="1864667" y="3943052"/>
              <a:ext cx="55038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1438" tIns="71438" rIns="71438" bIns="71438"/>
            <a:lstStyle/>
            <a:p>
              <a:endParaRPr lang="zh-CN" altLang="en-US"/>
            </a:p>
          </p:txBody>
        </p:sp>
      </p:grp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215625" y="210443"/>
            <a:ext cx="5486400" cy="304800"/>
          </a:xfrm>
        </p:spPr>
        <p:txBody>
          <a:bodyPr>
            <a:normAutofit/>
          </a:bodyPr>
          <a:lstStyle/>
          <a:p>
            <a:r>
              <a:rPr lang="en-US" dirty="0" smtClean="0"/>
              <a:t>Identify “WHY” by using Fishbone Diagram</a:t>
            </a:r>
            <a:endParaRPr lang="en-US" dirty="0"/>
          </a:p>
        </p:txBody>
      </p:sp>
      <p:sp>
        <p:nvSpPr>
          <p:cNvPr id="77" name="文本框 76"/>
          <p:cNvSpPr txBox="1"/>
          <p:nvPr/>
        </p:nvSpPr>
        <p:spPr>
          <a:xfrm>
            <a:off x="609600" y="914400"/>
            <a:ext cx="663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Fish bone Diagram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Cause &amp; Effect</a:t>
            </a:r>
            <a:r>
              <a:rPr lang="zh-CN" altLang="en-US" dirty="0" smtClean="0"/>
              <a:t>）鱼骨图 </a:t>
            </a:r>
            <a:r>
              <a:rPr lang="en-US" altLang="zh-CN" dirty="0" smtClean="0"/>
              <a:t>(</a:t>
            </a:r>
            <a:r>
              <a:rPr lang="zh-CN" altLang="en-US" dirty="0" smtClean="0"/>
              <a:t>因果分析</a:t>
            </a:r>
            <a:r>
              <a:rPr lang="en-US" altLang="zh-CN" dirty="0" smtClean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Used identify possible caused of problem </a:t>
            </a:r>
            <a:r>
              <a:rPr lang="zh-CN" altLang="en-US" dirty="0" smtClean="0"/>
              <a:t>说明变数之间的关系</a:t>
            </a:r>
            <a:endParaRPr lang="en-US" altLang="zh-CN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/>
              <a:t>Focus on caused, not symptoms </a:t>
            </a:r>
            <a:r>
              <a:rPr lang="zh-CN" altLang="en-US" dirty="0" smtClean="0"/>
              <a:t>重点在</a:t>
            </a:r>
            <a:r>
              <a:rPr lang="en-US" altLang="zh-CN" dirty="0" smtClean="0"/>
              <a:t>”</a:t>
            </a:r>
            <a:r>
              <a:rPr lang="zh-CN" altLang="en-US" dirty="0" smtClean="0"/>
              <a:t>病因</a:t>
            </a:r>
            <a:r>
              <a:rPr lang="en-US" altLang="zh-CN" dirty="0" smtClean="0"/>
              <a:t>”</a:t>
            </a:r>
            <a:r>
              <a:rPr lang="zh-CN" altLang="en-US" dirty="0" smtClean="0"/>
              <a:t>，而非</a:t>
            </a:r>
            <a:r>
              <a:rPr lang="en-US" altLang="zh-CN" dirty="0" smtClean="0"/>
              <a:t>”</a:t>
            </a:r>
            <a:r>
              <a:rPr lang="zh-CN" altLang="en-US" dirty="0" smtClean="0"/>
              <a:t>病症</a:t>
            </a:r>
            <a:r>
              <a:rPr lang="en-US" altLang="zh-CN" dirty="0" smtClean="0"/>
              <a:t>”</a:t>
            </a:r>
            <a:endParaRPr lang="en-US" altLang="zh-CN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63552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Four types of A3 Stories</a:t>
            </a:r>
            <a:endParaRPr lang="zh-CN" altLang="en-US" dirty="0"/>
          </a:p>
        </p:txBody>
      </p:sp>
      <p:pic>
        <p:nvPicPr>
          <p:cNvPr id="29698" name="Picture 2" descr="http://stamenkovic.se/wp-content/uploads/2014/11/Slide30.jpg"/>
          <p:cNvPicPr>
            <a:picLocks noChangeAspect="1" noChangeArrowheads="1"/>
          </p:cNvPicPr>
          <p:nvPr/>
        </p:nvPicPr>
        <p:blipFill>
          <a:blip r:embed="rId2" cstate="print"/>
          <a:srcRect b="10007"/>
          <a:stretch>
            <a:fillRect/>
          </a:stretch>
        </p:blipFill>
        <p:spPr bwMode="auto">
          <a:xfrm>
            <a:off x="0" y="1268760"/>
            <a:ext cx="896448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21623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68" y="94456"/>
            <a:ext cx="6705600" cy="609600"/>
          </a:xfrm>
        </p:spPr>
        <p:txBody>
          <a:bodyPr/>
          <a:lstStyle/>
          <a:p>
            <a:r>
              <a:rPr lang="en-US" sz="2200" dirty="0" smtClean="0"/>
              <a:t>A3 report </a:t>
            </a:r>
            <a:r>
              <a:rPr lang="en-US" altLang="zh-CN" sz="2200" dirty="0" smtClean="0"/>
              <a:t>with PDCA thinking</a:t>
            </a:r>
            <a:endParaRPr lang="en-US" sz="2200" dirty="0"/>
          </a:p>
        </p:txBody>
      </p:sp>
      <p:pic>
        <p:nvPicPr>
          <p:cNvPr id="34818" name="Picture 2" descr="http://www.velaction.com/lean-information/wp-content/uploads/2012/12/A3-Report-Flow.jpg"/>
          <p:cNvPicPr>
            <a:picLocks noChangeAspect="1" noChangeArrowheads="1"/>
          </p:cNvPicPr>
          <p:nvPr/>
        </p:nvPicPr>
        <p:blipFill>
          <a:blip r:embed="rId3" cstate="print"/>
          <a:srcRect l="6576" r="4137" b="6322"/>
          <a:stretch>
            <a:fillRect/>
          </a:stretch>
        </p:blipFill>
        <p:spPr bwMode="auto">
          <a:xfrm>
            <a:off x="1219200" y="990600"/>
            <a:ext cx="6552728" cy="5156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778907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7509" y="143109"/>
            <a:ext cx="381642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the “A3”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" y="609600"/>
            <a:ext cx="9166860" cy="59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0025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o_SE&amp;CO_KGaA_Master_PPT_2017_4to3">
  <a:themeElements>
    <a:clrScheme name="CD-2017 Blue loo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1F4D5E"/>
      </a:accent2>
      <a:accent3>
        <a:srgbClr val="648798"/>
      </a:accent3>
      <a:accent4>
        <a:srgbClr val="B6C9D4"/>
      </a:accent4>
      <a:accent5>
        <a:srgbClr val="DAE4EA"/>
      </a:accent5>
      <a:accent6>
        <a:srgbClr val="FFD699"/>
      </a:accent6>
      <a:hlink>
        <a:srgbClr val="B6C9D4"/>
      </a:hlink>
      <a:folHlink>
        <a:srgbClr val="B6C9D4"/>
      </a:folHlink>
    </a:clrScheme>
    <a:fontScheme name="Lari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>
          <a:solidFill>
            <a:schemeClr val="bg2"/>
          </a:solidFill>
        </a:ln>
        <a:ex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AEAEAE"/>
        </a:accent6>
        <a:hlink>
          <a:srgbClr val="777777"/>
        </a:hlink>
        <a:folHlink>
          <a:srgbClr val="D3D3C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sto_SE&amp;CO_KGaA_Master_PPT_2017_4to3_NEU" id="{338C9C09-BBA8-45A5-A130-796BE04E374B}" vid="{1391E02A-494C-4D53-BF1F-0DFE7CD6D49E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Testo_SE&amp;CO_KGaA_Master_PPT_2017_4to3</Template>
  <TotalTime>0</TotalTime>
  <Words>372</Words>
  <Application>Microsoft Office PowerPoint</Application>
  <PresentationFormat>全屏显示(4:3)</PresentationFormat>
  <Paragraphs>81</Paragraphs>
  <Slides>9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Gulim</vt:lpstr>
      <vt:lpstr>宋体</vt:lpstr>
      <vt:lpstr>Arial</vt:lpstr>
      <vt:lpstr>Wingdings</vt:lpstr>
      <vt:lpstr>Testo_SE&amp;CO_KGaA_Master_PPT_2017_4to3</vt:lpstr>
      <vt:lpstr>VISIO</vt:lpstr>
      <vt:lpstr>Lean Leadership - overview</vt:lpstr>
      <vt:lpstr>Features of PDCA cycle PDCA循环的特点</vt:lpstr>
      <vt:lpstr>How do we solve problem 如何解决问题</vt:lpstr>
      <vt:lpstr>PDCA cycle – 8 steps</vt:lpstr>
      <vt:lpstr>Driving to the Root cause though 5 whys</vt:lpstr>
      <vt:lpstr>Identify “WHY” by using Fishbone Diagram</vt:lpstr>
      <vt:lpstr>Four types of A3 Stories</vt:lpstr>
      <vt:lpstr>A3 report with PDCA thinking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Update 09/2014</dc:description>
  <cp:lastModifiedBy/>
  <cp:revision>1</cp:revision>
  <dcterms:created xsi:type="dcterms:W3CDTF">2018-05-28T02:26:53Z</dcterms:created>
  <dcterms:modified xsi:type="dcterms:W3CDTF">2018-11-19T08:19:16Z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Quelle">
    <vt:lpwstr>Testotemplate</vt:lpwstr>
  </property>
</Properties>
</file>