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0" r:id="rId4"/>
    <p:sldId id="266" r:id="rId5"/>
    <p:sldId id="267" r:id="rId6"/>
    <p:sldId id="260" r:id="rId7"/>
    <p:sldId id="261" r:id="rId8"/>
    <p:sldId id="258" r:id="rId9"/>
    <p:sldId id="262" r:id="rId10"/>
    <p:sldId id="263" r:id="rId11"/>
    <p:sldId id="264" r:id="rId12"/>
    <p:sldId id="265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63C1-7231-9A4A-B6FC-0AF4DA1B203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A193-9584-6B46-8FCD-7E26F5D8D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0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58CAA4-6F4B-9842-809D-6C3133D2A6C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81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41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38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43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7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17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3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7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8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8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7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89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F177-9F55-4682-BA7D-E7209CA93619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6E4E-B04E-40AD-B3BD-5B37197319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52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31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4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692150"/>
            <a:ext cx="7772400" cy="1470025"/>
          </a:xfrm>
        </p:spPr>
        <p:txBody>
          <a:bodyPr/>
          <a:lstStyle/>
          <a:p>
            <a:pPr eaLnBrk="1" hangingPunct="1"/>
            <a:r>
              <a:rPr lang="en-AU" altLang="en-US" dirty="0">
                <a:solidFill>
                  <a:srgbClr val="FFC000"/>
                </a:solidFill>
              </a:rPr>
              <a:t>Identifying Your Social Brain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284663" y="4365625"/>
            <a:ext cx="4681537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dirty="0">
                <a:solidFill>
                  <a:schemeClr val="bg1"/>
                </a:solidFill>
              </a:rPr>
              <a:t>Presented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dirty="0">
                <a:solidFill>
                  <a:schemeClr val="bg1"/>
                </a:solidFill>
              </a:rPr>
              <a:t>Dr. Reza </a:t>
            </a:r>
            <a:r>
              <a:rPr lang="en-AU" altLang="en-US" dirty="0" err="1">
                <a:solidFill>
                  <a:schemeClr val="bg1"/>
                </a:solidFill>
              </a:rPr>
              <a:t>Samvat</a:t>
            </a:r>
            <a:r>
              <a:rPr lang="en-AU" altLang="en-US" dirty="0">
                <a:solidFill>
                  <a:schemeClr val="bg1"/>
                </a:solidFill>
              </a:rPr>
              <a:t> &amp;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altLang="en-US" dirty="0">
                <a:solidFill>
                  <a:schemeClr val="bg1"/>
                </a:solidFill>
              </a:rPr>
              <a:t>Dr. Arini Verwer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 dirty="0">
              <a:solidFill>
                <a:schemeClr val="bg1"/>
              </a:solidFill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500563" y="2420938"/>
            <a:ext cx="3816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2800" b="1" dirty="0">
                <a:solidFill>
                  <a:schemeClr val="bg1"/>
                </a:solidFill>
              </a:rPr>
              <a:t>Neural pathways to connection</a:t>
            </a:r>
          </a:p>
        </p:txBody>
      </p:sp>
      <p:pic>
        <p:nvPicPr>
          <p:cNvPr id="1027" name="Picture 3" descr="C:\Users\beaumarisa\AppData\Local\Microsoft\Windows\Temporary Internet Files\Content.IE5\JJ92ZL9H\connect-business-people-network-connection-165845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6907"/>
            <a:ext cx="3937000" cy="2436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1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5" descr="MP900438592[1]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77913"/>
            <a:ext cx="866933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AU" altLang="en-US" sz="3200" b="1" kern="0">
                <a:solidFill>
                  <a:schemeClr val="accent2"/>
                </a:solidFill>
              </a:rPr>
              <a:t>Rhythm of Communication</a:t>
            </a:r>
            <a:br>
              <a:rPr lang="en-AU" altLang="en-US" sz="3200" b="1" kern="0">
                <a:solidFill>
                  <a:schemeClr val="accent2"/>
                </a:solidFill>
              </a:rPr>
            </a:br>
            <a:r>
              <a:rPr lang="en-AU" altLang="en-US" sz="2800" kern="0">
                <a:solidFill>
                  <a:schemeClr val="accent2"/>
                </a:solidFill>
              </a:rPr>
              <a:t>Internal Processing</a:t>
            </a: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49427"/>
              </p:ext>
            </p:extLst>
          </p:nvPr>
        </p:nvGraphicFramePr>
        <p:xfrm>
          <a:off x="858838" y="1751214"/>
          <a:ext cx="29511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4" imgW="2467319" imgH="952633" progId="">
                  <p:embed/>
                </p:oleObj>
              </mc:Choice>
              <mc:Fallback>
                <p:oleObj r:id="rId4" imgW="2467319" imgH="9526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751214"/>
                        <a:ext cx="29511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900113" y="4865688"/>
          <a:ext cx="30241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6" imgW="2438095" imgH="819048" progId="">
                  <p:embed/>
                </p:oleObj>
              </mc:Choice>
              <mc:Fallback>
                <p:oleObj r:id="rId6" imgW="2438095" imgH="8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865688"/>
                        <a:ext cx="30241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/>
          <p:cNvGraphicFramePr>
            <a:graphicFrameLocks noChangeAspect="1"/>
          </p:cNvGraphicFramePr>
          <p:nvPr/>
        </p:nvGraphicFramePr>
        <p:xfrm>
          <a:off x="4716463" y="1700213"/>
          <a:ext cx="31686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r:id="rId8" imgW="2600000" imgH="905001" progId="">
                  <p:embed/>
                </p:oleObj>
              </mc:Choice>
              <mc:Fallback>
                <p:oleObj r:id="rId8" imgW="2600000" imgH="9050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contrast="6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31686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4672013" y="3182938"/>
          <a:ext cx="3168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r:id="rId10" imgW="2542857" imgH="1000000" progId="">
                  <p:embed/>
                </p:oleObj>
              </mc:Choice>
              <mc:Fallback>
                <p:oleObj r:id="rId10" imgW="2542857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3182938"/>
                        <a:ext cx="3168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7"/>
          <p:cNvGraphicFramePr>
            <a:graphicFrameLocks noChangeAspect="1"/>
          </p:cNvGraphicFramePr>
          <p:nvPr/>
        </p:nvGraphicFramePr>
        <p:xfrm>
          <a:off x="4672013" y="4865688"/>
          <a:ext cx="31686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r:id="rId12" imgW="2429214" imgH="923810" progId="">
                  <p:embed/>
                </p:oleObj>
              </mc:Choice>
              <mc:Fallback>
                <p:oleObj r:id="rId12" imgW="2429214" imgH="9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865688"/>
                        <a:ext cx="31686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Line 8"/>
          <p:cNvSpPr>
            <a:spLocks noChangeShapeType="1"/>
          </p:cNvSpPr>
          <p:nvPr/>
        </p:nvSpPr>
        <p:spPr bwMode="auto">
          <a:xfrm flipV="1">
            <a:off x="671513" y="3276600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128713" y="3268663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V="1">
            <a:off x="1585913" y="3255963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2043113" y="3276600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 flipV="1">
            <a:off x="2500313" y="3333750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 flipV="1">
            <a:off x="2728913" y="3011488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728913" y="3035300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2887663" y="3378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 flipV="1">
            <a:off x="3300413" y="3030538"/>
            <a:ext cx="1143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3452813" y="303053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7" name="Line 18"/>
          <p:cNvSpPr>
            <a:spLocks noChangeShapeType="1"/>
          </p:cNvSpPr>
          <p:nvPr/>
        </p:nvSpPr>
        <p:spPr bwMode="auto">
          <a:xfrm flipV="1">
            <a:off x="3452813" y="3048000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8" name="Line 19"/>
          <p:cNvSpPr>
            <a:spLocks noChangeShapeType="1"/>
          </p:cNvSpPr>
          <p:nvPr/>
        </p:nvSpPr>
        <p:spPr bwMode="auto">
          <a:xfrm flipV="1">
            <a:off x="3186113" y="3198813"/>
            <a:ext cx="3302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 flipH="1">
            <a:off x="3186113" y="3219450"/>
            <a:ext cx="3429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70" name="Line 21"/>
          <p:cNvSpPr>
            <a:spLocks noChangeShapeType="1"/>
          </p:cNvSpPr>
          <p:nvPr/>
        </p:nvSpPr>
        <p:spPr bwMode="auto">
          <a:xfrm>
            <a:off x="3186113" y="3255963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71" name="Oval 22"/>
          <p:cNvSpPr>
            <a:spLocks noChangeArrowheads="1"/>
          </p:cNvSpPr>
          <p:nvPr/>
        </p:nvSpPr>
        <p:spPr bwMode="auto">
          <a:xfrm>
            <a:off x="3752850" y="3313113"/>
            <a:ext cx="114300" cy="342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2" name="Oval 23"/>
          <p:cNvSpPr>
            <a:spLocks noChangeArrowheads="1"/>
          </p:cNvSpPr>
          <p:nvPr/>
        </p:nvSpPr>
        <p:spPr bwMode="auto">
          <a:xfrm rot="-3768335">
            <a:off x="3965575" y="3182938"/>
            <a:ext cx="114300" cy="342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3" name="Oval 24"/>
          <p:cNvSpPr>
            <a:spLocks noChangeArrowheads="1"/>
          </p:cNvSpPr>
          <p:nvPr/>
        </p:nvSpPr>
        <p:spPr bwMode="auto">
          <a:xfrm rot="1904200">
            <a:off x="3867150" y="2916238"/>
            <a:ext cx="114300" cy="342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4" name="Oval 25"/>
          <p:cNvSpPr>
            <a:spLocks noChangeArrowheads="1"/>
          </p:cNvSpPr>
          <p:nvPr/>
        </p:nvSpPr>
        <p:spPr bwMode="auto">
          <a:xfrm rot="-3340494">
            <a:off x="3567113" y="2954338"/>
            <a:ext cx="1143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5" name="Oval 26"/>
          <p:cNvSpPr>
            <a:spLocks noChangeArrowheads="1"/>
          </p:cNvSpPr>
          <p:nvPr/>
        </p:nvSpPr>
        <p:spPr bwMode="auto">
          <a:xfrm rot="3291518">
            <a:off x="3567113" y="3198813"/>
            <a:ext cx="114300" cy="342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6" name="Oval 27"/>
          <p:cNvSpPr>
            <a:spLocks noChangeArrowheads="1"/>
          </p:cNvSpPr>
          <p:nvPr/>
        </p:nvSpPr>
        <p:spPr bwMode="auto">
          <a:xfrm>
            <a:off x="3736975" y="321945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7" name="Rectangle 28"/>
          <p:cNvSpPr>
            <a:spLocks noChangeArrowheads="1"/>
          </p:cNvSpPr>
          <p:nvPr/>
        </p:nvSpPr>
        <p:spPr bwMode="auto">
          <a:xfrm>
            <a:off x="2728913" y="3030538"/>
            <a:ext cx="3368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78" name="Text Box 36"/>
          <p:cNvSpPr txBox="1">
            <a:spLocks noChangeArrowheads="1"/>
          </p:cNvSpPr>
          <p:nvPr/>
        </p:nvSpPr>
        <p:spPr bwMode="auto">
          <a:xfrm>
            <a:off x="457200" y="1189038"/>
            <a:ext cx="40427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AU" altLang="en-US" sz="2000" b="1" dirty="0">
                <a:solidFill>
                  <a:srgbClr val="9900CC"/>
                </a:solidFill>
              </a:rPr>
              <a:t>Purple – Relational/Mind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000" b="1" dirty="0">
                <a:solidFill>
                  <a:srgbClr val="9900CC"/>
                </a:solidFill>
              </a:rPr>
              <a:t>Goal Directed</a:t>
            </a:r>
          </a:p>
        </p:txBody>
      </p:sp>
      <p:sp>
        <p:nvSpPr>
          <p:cNvPr id="27679" name="Text Box 37"/>
          <p:cNvSpPr txBox="1">
            <a:spLocks noChangeArrowheads="1"/>
          </p:cNvSpPr>
          <p:nvPr/>
        </p:nvSpPr>
        <p:spPr bwMode="auto">
          <a:xfrm>
            <a:off x="457200" y="2611438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000" b="1" dirty="0">
                <a:solidFill>
                  <a:srgbClr val="3333CC"/>
                </a:solidFill>
              </a:rPr>
              <a:t>Blue – Mind/Relational-Purpose</a:t>
            </a:r>
          </a:p>
        </p:txBody>
      </p:sp>
      <p:sp>
        <p:nvSpPr>
          <p:cNvPr id="27680" name="Text Box 38"/>
          <p:cNvSpPr txBox="1">
            <a:spLocks noChangeArrowheads="1"/>
          </p:cNvSpPr>
          <p:nvPr/>
        </p:nvSpPr>
        <p:spPr bwMode="auto">
          <a:xfrm>
            <a:off x="457201" y="4370388"/>
            <a:ext cx="4042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000" b="1" dirty="0">
                <a:solidFill>
                  <a:srgbClr val="33CC33"/>
                </a:solidFill>
              </a:rPr>
              <a:t>Green – Mind/Action -Principle</a:t>
            </a:r>
          </a:p>
        </p:txBody>
      </p:sp>
      <p:sp>
        <p:nvSpPr>
          <p:cNvPr id="27681" name="Text Box 39"/>
          <p:cNvSpPr txBox="1">
            <a:spLocks noChangeArrowheads="1"/>
          </p:cNvSpPr>
          <p:nvPr/>
        </p:nvSpPr>
        <p:spPr bwMode="auto">
          <a:xfrm>
            <a:off x="4672013" y="1189038"/>
            <a:ext cx="41226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000" b="1" dirty="0">
                <a:solidFill>
                  <a:srgbClr val="FF9900"/>
                </a:solidFill>
              </a:rPr>
              <a:t>Orange – Relational/Action Connection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4672012" y="2590800"/>
            <a:ext cx="3787775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Yellow – Action/Mind Objective</a:t>
            </a:r>
          </a:p>
        </p:txBody>
      </p:sp>
      <p:sp>
        <p:nvSpPr>
          <p:cNvPr id="27683" name="Text Box 41"/>
          <p:cNvSpPr txBox="1">
            <a:spLocks noChangeArrowheads="1"/>
          </p:cNvSpPr>
          <p:nvPr/>
        </p:nvSpPr>
        <p:spPr bwMode="auto">
          <a:xfrm>
            <a:off x="4596638" y="4347985"/>
            <a:ext cx="3787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000" b="1" dirty="0">
                <a:solidFill>
                  <a:srgbClr val="FF3300"/>
                </a:solidFill>
              </a:rPr>
              <a:t>Red –Action/Relational - Facts and data</a:t>
            </a:r>
          </a:p>
        </p:txBody>
      </p:sp>
    </p:spTree>
    <p:extLst>
      <p:ext uri="{BB962C8B-B14F-4D97-AF65-F5344CB8AC3E}">
        <p14:creationId xmlns:p14="http://schemas.microsoft.com/office/powerpoint/2010/main" val="35725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1" descr="MP90043859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77913"/>
            <a:ext cx="866933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14551"/>
              </p:ext>
            </p:extLst>
          </p:nvPr>
        </p:nvGraphicFramePr>
        <p:xfrm>
          <a:off x="388938" y="34925"/>
          <a:ext cx="8567737" cy="6645319"/>
        </p:xfrm>
        <a:graphic>
          <a:graphicData uri="http://schemas.openxmlformats.org/drawingml/2006/table">
            <a:tbl>
              <a:tblPr/>
              <a:tblGrid>
                <a:gridCol w="338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Communication Code</a:t>
                      </a: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Strengths / limitations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Purple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/>
                          <a:cs typeface="Arial" charset="0"/>
                        </a:rPr>
                        <a:t>–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Relational/ Mind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S: Goal directed, translate ideas into reality, visionary, entrepreneurial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Not realistic about time takes to develop an idea, not present in body. Miss the action mode 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Blue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Mind/ Relational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S: Purposeful, sensitive to developing peoples capacity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Not present in the here and now and unrealistic about time. Miss the action mode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Green- Mind/ Action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S: Principle driven, translate vision into systems, pragmatic, maintain perspective and objectivity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Not sensitive to the human factors.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Miss the relational mode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Yellow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Action/ Mind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S; Focused on the objective and methodical in completing the task, diligent and thorough.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Find difficulty in expressing feelings, loose sight of the big picture. Miss the relational mode.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Orange- Relational/ Action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S: Connected to people, things and ideas, present in the moment, expressive and organisers.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Needs to be more objective, discerning and detached rather than personalising. Miss the mind mode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2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Action/ Relational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27" marR="91427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S: Researchers, pragmatic and practical, action oriented, use past as reference point to make decisions.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L: Get overwhelmed by too much data and information need to prioritise and be more strategic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Miss the mind mode</a:t>
                      </a:r>
                    </a:p>
                  </a:txBody>
                  <a:tcPr marL="91427" marR="9142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4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31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4988"/>
            <a:ext cx="6804025" cy="593725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en-AU" altLang="en-US" sz="3200">
                <a:solidFill>
                  <a:schemeClr val="bg1"/>
                </a:solidFill>
              </a:rPr>
              <a:t>How the mode influences learning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0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>
                <a:solidFill>
                  <a:srgbClr val="FFFF00"/>
                </a:solidFill>
              </a:rPr>
              <a:t>Understanding People</a:t>
            </a:r>
          </a:p>
        </p:txBody>
      </p:sp>
      <p:sp>
        <p:nvSpPr>
          <p:cNvPr id="297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solidFill>
                  <a:schemeClr val="bg1"/>
                </a:solidFill>
              </a:rPr>
              <a:t>There are six different modes of interaction with the environment-all unique</a:t>
            </a:r>
          </a:p>
          <a:p>
            <a:r>
              <a:rPr lang="en-AU" altLang="en-US" dirty="0">
                <a:solidFill>
                  <a:schemeClr val="bg1"/>
                </a:solidFill>
              </a:rPr>
              <a:t>Each mode has different strengths and challenges</a:t>
            </a:r>
          </a:p>
          <a:p>
            <a:r>
              <a:rPr lang="en-AU" altLang="en-US" dirty="0">
                <a:solidFill>
                  <a:schemeClr val="bg1"/>
                </a:solidFill>
              </a:rPr>
              <a:t>How do we stimulate each of the different modes?</a:t>
            </a:r>
          </a:p>
          <a:p>
            <a:r>
              <a:rPr lang="en-AU" altLang="en-US" dirty="0">
                <a:solidFill>
                  <a:schemeClr val="bg1"/>
                </a:solidFill>
              </a:rPr>
              <a:t>How do we arrange the environment for each of the modes to learn effectively?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193" y="-623093"/>
            <a:ext cx="11287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4879" y="16729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</p:spTree>
    <p:extLst>
      <p:ext uri="{BB962C8B-B14F-4D97-AF65-F5344CB8AC3E}">
        <p14:creationId xmlns:p14="http://schemas.microsoft.com/office/powerpoint/2010/main" val="349947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37032"/>
              </p:ext>
            </p:extLst>
          </p:nvPr>
        </p:nvGraphicFramePr>
        <p:xfrm>
          <a:off x="251520" y="923524"/>
          <a:ext cx="8514154" cy="591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854700" imgH="4064000" progId="Word.Document.12">
                  <p:embed/>
                </p:oleObj>
              </mc:Choice>
              <mc:Fallback>
                <p:oleObj name="Document" r:id="rId3" imgW="58547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23524"/>
                        <a:ext cx="8514154" cy="5910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404664"/>
            <a:ext cx="589223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TRANSFORMING FRUSTRATIONS INTO FASCINATIONS</a:t>
            </a:r>
          </a:p>
        </p:txBody>
      </p:sp>
    </p:spTree>
    <p:extLst>
      <p:ext uri="{BB962C8B-B14F-4D97-AF65-F5344CB8AC3E}">
        <p14:creationId xmlns:p14="http://schemas.microsoft.com/office/powerpoint/2010/main" val="50222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052736"/>
            <a:ext cx="7992888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AU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An </a:t>
            </a:r>
            <a:r>
              <a:rPr lang="en-US" sz="2000" b="1" dirty="0"/>
              <a:t>irritant</a:t>
            </a:r>
            <a:r>
              <a:rPr lang="en-US" sz="2000" dirty="0"/>
              <a:t> is the opposite characteristic of your strength that you feel annoyed about or criticize in another person.</a:t>
            </a:r>
          </a:p>
          <a:p>
            <a:pPr lvl="0"/>
            <a:endParaRPr lang="en-AU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b="1" dirty="0"/>
              <a:t>strength</a:t>
            </a:r>
            <a:r>
              <a:rPr lang="en-US" sz="2000" dirty="0"/>
              <a:t> is a quality of character that we do easily and place a high value on demonstrating this quality.</a:t>
            </a:r>
          </a:p>
          <a:p>
            <a:pPr lvl="0"/>
            <a:endParaRPr lang="en-AU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The downside of a strength, if you do too much of the strength, the strength becomes a </a:t>
            </a:r>
            <a:r>
              <a:rPr lang="en-US" sz="2000" b="1" dirty="0"/>
              <a:t>pitfall</a:t>
            </a:r>
            <a:r>
              <a:rPr lang="en-US" sz="2000" dirty="0"/>
              <a:t>.</a:t>
            </a:r>
          </a:p>
          <a:p>
            <a:pPr lvl="0"/>
            <a:endParaRPr lang="en-AU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The irritant in another person is like the pitfall in you, as it is the downside of another strength. For each pitfall there is a continuum where the upside of that negative quality becomes a </a:t>
            </a:r>
            <a:r>
              <a:rPr lang="en-US" sz="2000" b="1" dirty="0"/>
              <a:t>strength in another person</a:t>
            </a:r>
            <a:r>
              <a:rPr lang="en-US" sz="2000" dirty="0"/>
              <a:t>.</a:t>
            </a:r>
          </a:p>
          <a:p>
            <a:pPr lvl="0"/>
            <a:endParaRPr lang="en-AU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The quality that you need to </a:t>
            </a:r>
            <a:r>
              <a:rPr lang="en-US" sz="2000" b="1" dirty="0"/>
              <a:t>strengthen</a:t>
            </a:r>
            <a:r>
              <a:rPr lang="en-US" sz="2000" dirty="0"/>
              <a:t> in yourself so that you can still retain your strength quality but prevent it becoming a weakness. It acts as a counterbalance to preventing the strength becoming a weakness.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54418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FOUR QUALITY QUADRANT EXPLANATION</a:t>
            </a:r>
          </a:p>
        </p:txBody>
      </p:sp>
    </p:spTree>
    <p:extLst>
      <p:ext uri="{BB962C8B-B14F-4D97-AF65-F5344CB8AC3E}">
        <p14:creationId xmlns:p14="http://schemas.microsoft.com/office/powerpoint/2010/main" val="56682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70229"/>
              </p:ext>
            </p:extLst>
          </p:nvPr>
        </p:nvGraphicFramePr>
        <p:xfrm>
          <a:off x="899592" y="128453"/>
          <a:ext cx="7200800" cy="642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5905500" imgH="7581900" progId="Word.Document.12">
                  <p:embed/>
                </p:oleObj>
              </mc:Choice>
              <mc:Fallback>
                <p:oleObj name="Document" r:id="rId3" imgW="5905500" imgH="758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8453"/>
                        <a:ext cx="7200800" cy="6422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89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31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4988"/>
            <a:ext cx="6804025" cy="593725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en-AU" altLang="en-US" sz="2800" dirty="0">
                <a:solidFill>
                  <a:schemeClr val="bg1"/>
                </a:solidFill>
              </a:rPr>
              <a:t>Understanding Your Social Brain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0775"/>
            <a:ext cx="8229600" cy="5400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Value of knowing your Social Brain: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You will understand how: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People processes information and what information is important to them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How to connect to others using their social brain mode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How to appreciate  and leverage their talents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How to motivate and bring out their best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How to work with their learning style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Build teams and create work harmony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0" y="0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193" y="-623093"/>
            <a:ext cx="11287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AU" sz="2800" b="1" dirty="0"/>
            </a:br>
            <a:r>
              <a:rPr lang="en-AU" sz="2800" b="1" dirty="0"/>
              <a:t>iHEART Protocol Workshop-</a:t>
            </a:r>
            <a:br>
              <a:rPr lang="en-AU" sz="2800" dirty="0"/>
            </a:br>
            <a:r>
              <a:rPr lang="en-AU" sz="2800" dirty="0"/>
              <a:t>“</a:t>
            </a:r>
            <a:r>
              <a:rPr lang="en-AU" sz="2800" b="1" dirty="0"/>
              <a:t>The role of social brain in developing values "</a:t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sz="4400" b="1" i="1" dirty="0"/>
              <a:t>Tools to develop personal, interpersonal and societal based capabilities as a leader, based on the neurosciences.</a:t>
            </a:r>
            <a:endParaRPr lang="en-AU" sz="4400" dirty="0"/>
          </a:p>
          <a:p>
            <a:pPr marL="0" indent="0">
              <a:buNone/>
            </a:pPr>
            <a:r>
              <a:rPr lang="en-AU" b="1" i="1" dirty="0"/>
              <a:t> </a:t>
            </a:r>
            <a:endParaRPr lang="en-AU" dirty="0"/>
          </a:p>
          <a:p>
            <a:pPr lvl="0"/>
            <a:r>
              <a:rPr lang="en-AU" sz="4400" dirty="0"/>
              <a:t>Identification  of your </a:t>
            </a:r>
            <a:r>
              <a:rPr lang="en-AU" sz="4400" b="1" dirty="0"/>
              <a:t>Social Brain Mode</a:t>
            </a:r>
            <a:endParaRPr lang="en-AU" sz="4400" dirty="0"/>
          </a:p>
          <a:p>
            <a:pPr lvl="0"/>
            <a:r>
              <a:rPr lang="en-AU" sz="4400" dirty="0"/>
              <a:t>Strengthening qualities at the physical level (Personal)</a:t>
            </a:r>
          </a:p>
          <a:p>
            <a:pPr lvl="0"/>
            <a:r>
              <a:rPr lang="en-AU" sz="4400" dirty="0"/>
              <a:t>Strengthening qualities at the emotional level (Personal)</a:t>
            </a:r>
          </a:p>
          <a:p>
            <a:pPr lvl="0"/>
            <a:r>
              <a:rPr lang="en-AU" sz="4400" dirty="0"/>
              <a:t>Strengthening qualities at the relational  level (Interpersonal)</a:t>
            </a:r>
          </a:p>
          <a:p>
            <a:pPr lvl="0"/>
            <a:r>
              <a:rPr lang="en-AU" sz="4400" dirty="0"/>
              <a:t>Strengthening qualities at the Leadership level (Societal)</a:t>
            </a:r>
          </a:p>
          <a:p>
            <a:pPr lvl="0"/>
            <a:r>
              <a:rPr lang="en-AU" sz="4400" dirty="0"/>
              <a:t>Using your learning style to accelerate development of strategic leadership capabilities</a:t>
            </a:r>
          </a:p>
          <a:p>
            <a:pPr lvl="0"/>
            <a:r>
              <a:rPr lang="en-AU" sz="4400" dirty="0"/>
              <a:t>How to monitor and reward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3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Title 1"/>
          <p:cNvSpPr>
            <a:spLocks noGrp="1"/>
          </p:cNvSpPr>
          <p:nvPr>
            <p:ph type="title"/>
          </p:nvPr>
        </p:nvSpPr>
        <p:spPr>
          <a:xfrm>
            <a:off x="260350" y="152400"/>
            <a:ext cx="8694738" cy="111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800" b="1" dirty="0">
                <a:ea typeface="ＭＳ Ｐゴシック" pitchFamily="-110" charset="-128"/>
                <a:cs typeface="ＭＳ Ｐゴシック" pitchFamily="-110" charset="-128"/>
              </a:rPr>
              <a:t>How we Journey through life and these levels of consciousness is based on how We make sense of the world and interpret the Rhythm of life</a:t>
            </a:r>
            <a:endParaRPr lang="en-US" sz="2800" b="1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921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38250"/>
            <a:ext cx="51165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5230813" y="2100263"/>
            <a:ext cx="3724275" cy="2881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-110" charset="0"/>
              <a:buChar char="•"/>
              <a:defRPr/>
            </a:pPr>
            <a:endParaRPr lang="en-GB" sz="2800" b="1" dirty="0">
              <a:latin typeface="Calibri" pitchFamily="-110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alibri" pitchFamily="-110" charset="0"/>
              </a:rPr>
              <a:t>4- Love .Unity, Service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alibri" pitchFamily="-110" charset="0"/>
              </a:rPr>
              <a:t>3-</a:t>
            </a:r>
            <a:r>
              <a:rPr lang="en-GB" sz="2400" b="1" dirty="0"/>
              <a:t> </a:t>
            </a:r>
            <a:r>
              <a:rPr lang="en-GB" sz="2000" b="1" dirty="0"/>
              <a:t>Learning /Reasoning , Ideas, moral decision making</a:t>
            </a:r>
            <a:endParaRPr lang="en-US" sz="2000" b="1" dirty="0">
              <a:latin typeface="Calibri" pitchFamily="-110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alibri" pitchFamily="-110" charset="0"/>
              </a:rPr>
              <a:t>2- </a:t>
            </a:r>
            <a:r>
              <a:rPr lang="en-GB" sz="2000" b="1" dirty="0"/>
              <a:t>Relating/Emotions</a:t>
            </a:r>
            <a:endParaRPr lang="en-US" sz="2000" b="1" dirty="0">
              <a:latin typeface="Calibri" pitchFamily="-110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alibri" pitchFamily="-110" charset="0"/>
              </a:rPr>
              <a:t>1- Movement/</a:t>
            </a:r>
            <a:r>
              <a:rPr lang="en-GB" sz="2000" b="1" dirty="0"/>
              <a:t>Adaptation /Orientation/Safety, survival     </a:t>
            </a:r>
            <a:endParaRPr lang="en-US" sz="2000" b="1" dirty="0"/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alibri" pitchFamily="-110" charset="0"/>
              </a:rPr>
              <a:t>                  </a:t>
            </a:r>
            <a:endParaRPr lang="en-US" sz="2000" b="1" dirty="0">
              <a:latin typeface="Calibri" pitchFamily="-11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38" y="5621338"/>
            <a:ext cx="7718425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“ALL BEHAVIOR IS A REFLECTION OF BRAIN FUNCTION”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(Kendall &amp; Schwartz, Principles of Neural Science, 3rd edition page 1 sentence 1)</a:t>
            </a:r>
          </a:p>
        </p:txBody>
      </p:sp>
    </p:spTree>
    <p:extLst>
      <p:ext uri="{BB962C8B-B14F-4D97-AF65-F5344CB8AC3E}">
        <p14:creationId xmlns:p14="http://schemas.microsoft.com/office/powerpoint/2010/main" val="34332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1061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/>
              <a:t>6 TYPES OF HUMAN COMPUTERS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275"/>
            <a:ext cx="2049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4030663"/>
            <a:ext cx="8461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076700"/>
            <a:ext cx="854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076700"/>
            <a:ext cx="8397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006850"/>
            <a:ext cx="844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054475"/>
            <a:ext cx="7302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-49213"/>
            <a:ext cx="11795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32225" y="1347788"/>
            <a:ext cx="503238" cy="2330450"/>
            <a:chOff x="1767114" y="-1"/>
            <a:chExt cx="805521" cy="4053189"/>
          </a:xfrm>
        </p:grpSpPr>
        <p:sp>
          <p:nvSpPr>
            <p:cNvPr id="15" name="Manual Operation 14"/>
            <p:cNvSpPr/>
            <p:nvPr/>
          </p:nvSpPr>
          <p:spPr>
            <a:xfrm rot="5400000" flipH="1">
              <a:off x="143280" y="1623833"/>
              <a:ext cx="4053189" cy="805521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RELATIONAL</a:t>
              </a:r>
            </a:p>
          </p:txBody>
        </p:sp>
        <p:sp>
          <p:nvSpPr>
            <p:cNvPr id="16" name="Manual Operation 6"/>
            <p:cNvSpPr/>
            <p:nvPr/>
          </p:nvSpPr>
          <p:spPr>
            <a:xfrm rot="10800000">
              <a:off x="1767114" y="811741"/>
              <a:ext cx="805521" cy="242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0" rIns="150813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dirty="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65650" y="1338263"/>
            <a:ext cx="552450" cy="2330450"/>
            <a:chOff x="3012297" y="0"/>
            <a:chExt cx="884953" cy="4053188"/>
          </a:xfrm>
        </p:grpSpPr>
        <p:sp>
          <p:nvSpPr>
            <p:cNvPr id="18" name="Manual Operation 17"/>
            <p:cNvSpPr/>
            <p:nvPr/>
          </p:nvSpPr>
          <p:spPr>
            <a:xfrm rot="5400000" flipH="1">
              <a:off x="1428180" y="1584118"/>
              <a:ext cx="4053188" cy="88495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ACTION</a:t>
              </a:r>
            </a:p>
          </p:txBody>
        </p:sp>
        <p:sp>
          <p:nvSpPr>
            <p:cNvPr id="19" name="Manual Operation 8"/>
            <p:cNvSpPr/>
            <p:nvPr/>
          </p:nvSpPr>
          <p:spPr>
            <a:xfrm rot="10800000">
              <a:off x="3012297" y="811742"/>
              <a:ext cx="884953" cy="242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0" tIns="0" rIns="121047" bIns="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sz="15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sz="15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17838" y="1338263"/>
            <a:ext cx="606425" cy="2330450"/>
            <a:chOff x="3012297" y="0"/>
            <a:chExt cx="884953" cy="4053188"/>
          </a:xfrm>
        </p:grpSpPr>
        <p:sp>
          <p:nvSpPr>
            <p:cNvPr id="21" name="Manual Operation 20"/>
            <p:cNvSpPr/>
            <p:nvPr/>
          </p:nvSpPr>
          <p:spPr>
            <a:xfrm rot="5400000" flipH="1">
              <a:off x="1428180" y="1584117"/>
              <a:ext cx="4053188" cy="884953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MENTAL</a:t>
              </a:r>
            </a:p>
          </p:txBody>
        </p:sp>
        <p:sp>
          <p:nvSpPr>
            <p:cNvPr id="22" name="Manual Operation 8"/>
            <p:cNvSpPr/>
            <p:nvPr/>
          </p:nvSpPr>
          <p:spPr>
            <a:xfrm rot="10800000">
              <a:off x="3012297" y="811742"/>
              <a:ext cx="884953" cy="242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0" tIns="0" rIns="121047" bIns="0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9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sz="15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marL="114300" lvl="1" indent="-114300" defTabSz="8445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sz="15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44800" y="3668713"/>
            <a:ext cx="628650" cy="338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Input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113" y="3698875"/>
            <a:ext cx="919162" cy="307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OUTPUT</a:t>
            </a:r>
          </a:p>
        </p:txBody>
      </p:sp>
      <p:sp>
        <p:nvSpPr>
          <p:cNvPr id="25" name="Down Arrow 24"/>
          <p:cNvSpPr/>
          <p:nvPr/>
        </p:nvSpPr>
        <p:spPr>
          <a:xfrm rot="10800000">
            <a:off x="3161232" y="3291180"/>
            <a:ext cx="230614" cy="27095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26" name="Down Arrow 25"/>
          <p:cNvSpPr/>
          <p:nvPr/>
        </p:nvSpPr>
        <p:spPr>
          <a:xfrm>
            <a:off x="3866900" y="3202568"/>
            <a:ext cx="276783" cy="46787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765675" y="3668713"/>
            <a:ext cx="822325" cy="307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MISSING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002088"/>
            <a:ext cx="7477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692275"/>
            <a:ext cx="206216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30875" y="3378200"/>
            <a:ext cx="3208338" cy="306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dirty="0"/>
              <a:t>Action-Relation-Logic/Ideas/Mental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7670800" y="5389563"/>
            <a:ext cx="1114425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Red:A-R-M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114300" y="5403850"/>
            <a:ext cx="1350963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Purple:R-M-A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608138" y="5391150"/>
            <a:ext cx="1173162" cy="338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Blue:M-R-A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2997200" y="5408613"/>
            <a:ext cx="1306513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Green:M-A-R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4429125" y="5391150"/>
            <a:ext cx="1377950" cy="338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Yellow:A-M-R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962650" y="5408613"/>
            <a:ext cx="1409700" cy="338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/>
              <a:t>Orange:R-A-M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90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P90043859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77913"/>
            <a:ext cx="866933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518797" y="1417638"/>
            <a:ext cx="5428353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defRPr/>
            </a:pPr>
            <a:r>
              <a:rPr lang="en-AU" altLang="en-US" sz="2800" kern="0" dirty="0">
                <a:solidFill>
                  <a:srgbClr val="44028C"/>
                </a:solidFill>
              </a:rPr>
              <a:t>While there are three possible domains of processing we are born with only two domains: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AU" altLang="en-US" sz="2800" b="1" kern="0" dirty="0">
                <a:solidFill>
                  <a:srgbClr val="44028C"/>
                </a:solidFill>
              </a:rPr>
              <a:t>how we process- </a:t>
            </a:r>
            <a:r>
              <a:rPr lang="en-AU" altLang="en-US" sz="2800" kern="0" dirty="0">
                <a:solidFill>
                  <a:srgbClr val="44028C"/>
                </a:solidFill>
              </a:rPr>
              <a:t>highly developed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AU" altLang="en-US" sz="2800" b="1" kern="0" dirty="0">
                <a:solidFill>
                  <a:srgbClr val="44028C"/>
                </a:solidFill>
              </a:rPr>
              <a:t>what we process</a:t>
            </a:r>
            <a:r>
              <a:rPr lang="en-AU" altLang="en-US" sz="2800" kern="0" dirty="0">
                <a:solidFill>
                  <a:srgbClr val="44028C"/>
                </a:solidFill>
              </a:rPr>
              <a:t>- partly developed, and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AU" altLang="en-US" sz="2800" kern="0" dirty="0">
                <a:solidFill>
                  <a:srgbClr val="44028C"/>
                </a:solidFill>
              </a:rPr>
              <a:t>The third mode is not natural to us  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altLang="en-US" sz="2400" kern="0" dirty="0">
                <a:solidFill>
                  <a:srgbClr val="44028C"/>
                </a:solidFill>
              </a:rPr>
              <a:t>- We need to learn this domain  termed our acquired domain to integrate our social brain 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4489450" y="4592638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360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990099"/>
              </a:solidFill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804025" y="-11113"/>
            <a:ext cx="233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549275"/>
            <a:ext cx="6804025" cy="6477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FFFFFF"/>
                </a:solidFill>
              </a:rPr>
              <a:t>Ways of processing information</a:t>
            </a:r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8062" y="-588962"/>
            <a:ext cx="11969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beaumarisa\AppData\Local\Microsoft\Windows\Temporary Internet Files\Content.IE5\LHLDBO64\business-people-working-hard-to-succe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" y="1825625"/>
            <a:ext cx="3320613" cy="2142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34879" y="16729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</p:spTree>
    <p:extLst>
      <p:ext uri="{BB962C8B-B14F-4D97-AF65-F5344CB8AC3E}">
        <p14:creationId xmlns:p14="http://schemas.microsoft.com/office/powerpoint/2010/main" val="203795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P90043859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93788"/>
            <a:ext cx="866933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en-US" kern="0"/>
              <a:t>Work towards integration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700213"/>
            <a:ext cx="8229600" cy="45259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AU" altLang="en-US" b="1" kern="0">
                <a:solidFill>
                  <a:srgbClr val="44028C"/>
                </a:solidFill>
              </a:rPr>
              <a:t>How do these processes work together?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549275"/>
            <a:ext cx="6804025" cy="6413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0"/>
              </a:spcBef>
              <a:spcAft>
                <a:spcPct val="200000"/>
              </a:spcAft>
              <a:buFontTx/>
              <a:buNone/>
            </a:pPr>
            <a:r>
              <a:rPr lang="en-AU" altLang="en-US" sz="3600">
                <a:solidFill>
                  <a:srgbClr val="FFFFFF"/>
                </a:solidFill>
              </a:rPr>
              <a:t>Great Relationships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0"/>
            <a:ext cx="6804025" cy="574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1900" b="1">
                <a:solidFill>
                  <a:srgbClr val="FFFF00"/>
                </a:solidFill>
              </a:rPr>
              <a:t> Understand your Communication Code</a:t>
            </a:r>
            <a:endParaRPr lang="en-AU" altLang="en-US" sz="20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AU" altLang="en-US" sz="800" b="1">
              <a:solidFill>
                <a:srgbClr val="FFFF00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89450" y="4592638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360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990099"/>
              </a:solidFill>
            </a:endParaRPr>
          </a:p>
        </p:txBody>
      </p:sp>
      <p:sp>
        <p:nvSpPr>
          <p:cNvPr id="25609" name="Oval 11"/>
          <p:cNvSpPr>
            <a:spLocks noChangeArrowheads="1"/>
          </p:cNvSpPr>
          <p:nvPr/>
        </p:nvSpPr>
        <p:spPr bwMode="auto">
          <a:xfrm>
            <a:off x="1258888" y="2970213"/>
            <a:ext cx="2449512" cy="22113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1547813" y="3573463"/>
            <a:ext cx="2160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How we process</a:t>
            </a:r>
          </a:p>
        </p:txBody>
      </p:sp>
      <p:sp>
        <p:nvSpPr>
          <p:cNvPr id="25611" name="Oval 13"/>
          <p:cNvSpPr>
            <a:spLocks noChangeArrowheads="1"/>
          </p:cNvSpPr>
          <p:nvPr/>
        </p:nvSpPr>
        <p:spPr bwMode="auto">
          <a:xfrm>
            <a:off x="3059113" y="4076700"/>
            <a:ext cx="194468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What we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1">
              <a:solidFill>
                <a:srgbClr val="000000"/>
              </a:solidFill>
            </a:endParaRPr>
          </a:p>
        </p:txBody>
      </p:sp>
      <p:sp>
        <p:nvSpPr>
          <p:cNvPr id="25612" name="Oval 14"/>
          <p:cNvSpPr>
            <a:spLocks noChangeArrowheads="1"/>
          </p:cNvSpPr>
          <p:nvPr/>
        </p:nvSpPr>
        <p:spPr bwMode="auto">
          <a:xfrm>
            <a:off x="5038725" y="2667000"/>
            <a:ext cx="1944688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5291138" y="3162300"/>
            <a:ext cx="1512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Acquired</a:t>
            </a:r>
          </a:p>
        </p:txBody>
      </p:sp>
      <p:sp>
        <p:nvSpPr>
          <p:cNvPr id="25614" name="Oval 16"/>
          <p:cNvSpPr>
            <a:spLocks noChangeArrowheads="1"/>
          </p:cNvSpPr>
          <p:nvPr/>
        </p:nvSpPr>
        <p:spPr bwMode="auto">
          <a:xfrm>
            <a:off x="6516688" y="439578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15" name="Oval 17"/>
          <p:cNvSpPr>
            <a:spLocks noChangeArrowheads="1"/>
          </p:cNvSpPr>
          <p:nvPr/>
        </p:nvSpPr>
        <p:spPr bwMode="auto">
          <a:xfrm>
            <a:off x="6983413" y="511333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16" name="Oval 18"/>
          <p:cNvSpPr>
            <a:spLocks noChangeArrowheads="1"/>
          </p:cNvSpPr>
          <p:nvPr/>
        </p:nvSpPr>
        <p:spPr bwMode="auto">
          <a:xfrm>
            <a:off x="6156325" y="511333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6516688" y="5508625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Integration</a:t>
            </a:r>
          </a:p>
        </p:txBody>
      </p:sp>
      <p:sp>
        <p:nvSpPr>
          <p:cNvPr id="25618" name="Text Box 7"/>
          <p:cNvSpPr txBox="1">
            <a:spLocks noChangeArrowheads="1"/>
          </p:cNvSpPr>
          <p:nvPr/>
        </p:nvSpPr>
        <p:spPr bwMode="auto">
          <a:xfrm>
            <a:off x="0" y="0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>
                <a:solidFill>
                  <a:srgbClr val="FFFF00"/>
                </a:solidFill>
              </a:rPr>
              <a:t>Understanding People</a:t>
            </a: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549275"/>
            <a:ext cx="6804025" cy="6477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FFFFFF"/>
                </a:solidFill>
              </a:rPr>
              <a:t>Ways of processing information</a:t>
            </a:r>
          </a:p>
        </p:txBody>
      </p:sp>
      <p:pic>
        <p:nvPicPr>
          <p:cNvPr id="2562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1237" y="-592137"/>
            <a:ext cx="1190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34879" y="16729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</p:spTree>
    <p:extLst>
      <p:ext uri="{BB962C8B-B14F-4D97-AF65-F5344CB8AC3E}">
        <p14:creationId xmlns:p14="http://schemas.microsoft.com/office/powerpoint/2010/main" val="20981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P90043859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93788"/>
            <a:ext cx="866933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Work towards integration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525962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altLang="en-US" b="1">
                <a:solidFill>
                  <a:srgbClr val="44028C"/>
                </a:solidFill>
              </a:rPr>
              <a:t>How do these processes work together?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549275"/>
            <a:ext cx="6804025" cy="64135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0"/>
              </a:spcBef>
              <a:spcAft>
                <a:spcPct val="200000"/>
              </a:spcAft>
              <a:buFontTx/>
              <a:buNone/>
            </a:pPr>
            <a:r>
              <a:rPr lang="en-AU" altLang="en-US" sz="3600">
                <a:solidFill>
                  <a:srgbClr val="FFFFFF"/>
                </a:solidFill>
              </a:rPr>
              <a:t>Great Relationships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0"/>
            <a:ext cx="6804025" cy="574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AU" altLang="en-US" sz="1900" b="1">
                <a:solidFill>
                  <a:srgbClr val="FFFF00"/>
                </a:solidFill>
              </a:rPr>
              <a:t> Understand your Communication Code</a:t>
            </a:r>
            <a:endParaRPr lang="en-AU" altLang="en-US" sz="2000" b="1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AU" altLang="en-US" sz="800" b="1">
              <a:solidFill>
                <a:srgbClr val="FFFF00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89450" y="4592638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360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990099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04025" y="-11113"/>
            <a:ext cx="233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1258888" y="2970213"/>
            <a:ext cx="2449512" cy="22113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1547813" y="3573463"/>
            <a:ext cx="2160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How we process</a:t>
            </a:r>
          </a:p>
        </p:txBody>
      </p:sp>
      <p:sp>
        <p:nvSpPr>
          <p:cNvPr id="20492" name="Oval 13"/>
          <p:cNvSpPr>
            <a:spLocks noChangeArrowheads="1"/>
          </p:cNvSpPr>
          <p:nvPr/>
        </p:nvSpPr>
        <p:spPr bwMode="auto">
          <a:xfrm>
            <a:off x="3059113" y="4076700"/>
            <a:ext cx="1944687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What we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1">
              <a:solidFill>
                <a:srgbClr val="000000"/>
              </a:solidFill>
            </a:endParaRPr>
          </a:p>
        </p:txBody>
      </p:sp>
      <p:sp>
        <p:nvSpPr>
          <p:cNvPr id="20493" name="Oval 14"/>
          <p:cNvSpPr>
            <a:spLocks noChangeArrowheads="1"/>
          </p:cNvSpPr>
          <p:nvPr/>
        </p:nvSpPr>
        <p:spPr bwMode="auto">
          <a:xfrm>
            <a:off x="5038725" y="2667000"/>
            <a:ext cx="1944688" cy="17287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5291138" y="3162300"/>
            <a:ext cx="1512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Acquired</a:t>
            </a:r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6516688" y="439578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6983413" y="511333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6156325" y="5113338"/>
            <a:ext cx="1295400" cy="11128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6516688" y="5508625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rgbClr val="44028C"/>
                </a:solidFill>
              </a:rPr>
              <a:t>Integration</a:t>
            </a:r>
          </a:p>
        </p:txBody>
      </p:sp>
      <p:sp>
        <p:nvSpPr>
          <p:cNvPr id="20499" name="Text Box 7"/>
          <p:cNvSpPr txBox="1">
            <a:spLocks noChangeArrowheads="1"/>
          </p:cNvSpPr>
          <p:nvPr/>
        </p:nvSpPr>
        <p:spPr bwMode="auto">
          <a:xfrm>
            <a:off x="0" y="0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>
                <a:solidFill>
                  <a:srgbClr val="FFFF00"/>
                </a:solidFill>
              </a:rPr>
              <a:t>Understanding Children’s Behaviour</a:t>
            </a:r>
          </a:p>
        </p:txBody>
      </p:sp>
      <p:sp>
        <p:nvSpPr>
          <p:cNvPr id="20500" name="Rectangle 8"/>
          <p:cNvSpPr>
            <a:spLocks noChangeArrowheads="1"/>
          </p:cNvSpPr>
          <p:nvPr/>
        </p:nvSpPr>
        <p:spPr bwMode="auto">
          <a:xfrm>
            <a:off x="0" y="549275"/>
            <a:ext cx="6804025" cy="6477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FFFFFF"/>
                </a:solidFill>
              </a:rPr>
              <a:t>Ways of processing information</a:t>
            </a:r>
          </a:p>
        </p:txBody>
      </p:sp>
      <p:pic>
        <p:nvPicPr>
          <p:cNvPr id="20501" name="Picture 7" descr="F:\Ethical Decision Making\promotional\Arini Logo 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Rectangle 2"/>
          <p:cNvSpPr>
            <a:spLocks noChangeArrowheads="1"/>
          </p:cNvSpPr>
          <p:nvPr/>
        </p:nvSpPr>
        <p:spPr bwMode="auto">
          <a:xfrm>
            <a:off x="-14288" y="25400"/>
            <a:ext cx="9144001" cy="6858000"/>
          </a:xfrm>
          <a:prstGeom prst="rect">
            <a:avLst/>
          </a:prstGeom>
          <a:solidFill>
            <a:srgbClr val="6631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4288" y="534988"/>
            <a:ext cx="6804026" cy="59372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en-US" sz="2800" kern="0" dirty="0">
                <a:solidFill>
                  <a:schemeClr val="bg1"/>
                </a:solidFill>
              </a:rPr>
              <a:t>Three systems of processing information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609600" y="1752600"/>
            <a:ext cx="82296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Physical being: 	Associative Memory- 				reflexes</a:t>
            </a:r>
          </a:p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Hand movements backwards and forwards</a:t>
            </a:r>
          </a:p>
          <a:p>
            <a:pPr>
              <a:defRPr/>
            </a:pPr>
            <a:endParaRPr lang="en-AU" altLang="en-US" sz="2800" b="1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Mental being:		Nervous System</a:t>
            </a:r>
          </a:p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Hand movements up and down</a:t>
            </a:r>
          </a:p>
          <a:p>
            <a:pPr>
              <a:defRPr/>
            </a:pPr>
            <a:endParaRPr lang="en-AU" altLang="en-US" sz="2800" b="1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Relational Being:    Shimmer across brain</a:t>
            </a:r>
          </a:p>
          <a:p>
            <a:pPr>
              <a:defRPr/>
            </a:pPr>
            <a:r>
              <a:rPr lang="en-AU" altLang="en-US" sz="2800" b="1" kern="0" dirty="0">
                <a:solidFill>
                  <a:schemeClr val="bg1"/>
                </a:solidFill>
              </a:rPr>
              <a:t>Hand movements from side to side</a:t>
            </a:r>
          </a:p>
          <a:p>
            <a:pPr>
              <a:defRPr/>
            </a:pPr>
            <a:endParaRPr lang="en-AU" altLang="en-US" sz="2800" b="1" kern="0" dirty="0">
              <a:solidFill>
                <a:schemeClr val="bg1"/>
              </a:solidFill>
            </a:endParaRPr>
          </a:p>
          <a:p>
            <a:pPr>
              <a:defRPr/>
            </a:pPr>
            <a:endParaRPr lang="en-AU" altLang="en-US" sz="2800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en-US" sz="1800" b="1" kern="0" dirty="0">
              <a:solidFill>
                <a:schemeClr val="bg1"/>
              </a:solidFill>
            </a:endParaRPr>
          </a:p>
        </p:txBody>
      </p:sp>
      <p:sp>
        <p:nvSpPr>
          <p:cNvPr id="20505" name="Text Box 6"/>
          <p:cNvSpPr txBox="1">
            <a:spLocks noChangeArrowheads="1"/>
          </p:cNvSpPr>
          <p:nvPr/>
        </p:nvSpPr>
        <p:spPr bwMode="auto">
          <a:xfrm>
            <a:off x="-14288" y="25400"/>
            <a:ext cx="6804026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Understanding People</a:t>
            </a:r>
          </a:p>
        </p:txBody>
      </p:sp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2193" y="-623093"/>
            <a:ext cx="11287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4879" y="16729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</p:spTree>
    <p:extLst>
      <p:ext uri="{BB962C8B-B14F-4D97-AF65-F5344CB8AC3E}">
        <p14:creationId xmlns:p14="http://schemas.microsoft.com/office/powerpoint/2010/main" val="152604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MP900438592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052513"/>
            <a:ext cx="87185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836613"/>
            <a:ext cx="8916988" cy="736600"/>
          </a:xfrm>
        </p:spPr>
        <p:txBody>
          <a:bodyPr>
            <a:normAutofit fontScale="90000"/>
          </a:bodyPr>
          <a:lstStyle/>
          <a:p>
            <a:br>
              <a:rPr lang="en-AU" altLang="en-US" sz="2400" dirty="0"/>
            </a:br>
            <a:br>
              <a:rPr lang="en-AU" altLang="en-US" sz="2400" dirty="0"/>
            </a:br>
            <a:br>
              <a:rPr lang="en-AU" altLang="en-US" sz="2400" dirty="0"/>
            </a:br>
            <a:r>
              <a:rPr lang="en-AU" altLang="en-US" sz="2400" dirty="0">
                <a:solidFill>
                  <a:srgbClr val="44028C"/>
                </a:solidFill>
              </a:rPr>
              <a:t>Three domains of how people solve problems and situations, one dominant, active in each of us, but to a different degree</a:t>
            </a:r>
            <a:br>
              <a:rPr lang="en-AU" altLang="en-US" sz="2400" dirty="0">
                <a:solidFill>
                  <a:srgbClr val="44028C"/>
                </a:solidFill>
              </a:rPr>
            </a:br>
            <a:endParaRPr lang="en-AU" altLang="en-US" sz="2400" dirty="0">
              <a:solidFill>
                <a:srgbClr val="44028C"/>
              </a:solidFill>
            </a:endParaRPr>
          </a:p>
        </p:txBody>
      </p:sp>
      <p:graphicFrame>
        <p:nvGraphicFramePr>
          <p:cNvPr id="6" name="Group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69682"/>
              </p:ext>
            </p:extLst>
          </p:nvPr>
        </p:nvGraphicFramePr>
        <p:xfrm>
          <a:off x="323850" y="1985963"/>
          <a:ext cx="8582025" cy="4024312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Relational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Action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Thinking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Overview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</a:t>
                      </a:r>
                    </a:p>
                  </a:txBody>
                  <a:tcPr marL="91444" marR="9144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Feeling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Subjectivity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Visualisation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Realizing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Sensory Awareness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Practical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Systems view</a:t>
                      </a:r>
                    </a:p>
                  </a:txBody>
                  <a:tcPr marL="91444" marR="9144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4879" y="16729"/>
            <a:ext cx="68040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AU" altLang="en-US" sz="3000" dirty="0">
                <a:solidFill>
                  <a:srgbClr val="FFFF00"/>
                </a:solidFill>
              </a:rPr>
              <a:t>Identifying Your Social Brain</a:t>
            </a: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1237" y="-592137"/>
            <a:ext cx="1190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5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879</Words>
  <Application>Microsoft Office PowerPoint</Application>
  <PresentationFormat>화면 슬라이드 쇼(4:3)</PresentationFormat>
  <Paragraphs>164</Paragraphs>
  <Slides>15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Garamond</vt:lpstr>
      <vt:lpstr>Times New Roman</vt:lpstr>
      <vt:lpstr>Wingdings</vt:lpstr>
      <vt:lpstr>Office Theme</vt:lpstr>
      <vt:lpstr>Document</vt:lpstr>
      <vt:lpstr>Identifying Your Social Brain</vt:lpstr>
      <vt:lpstr>Understanding Your Social Brain</vt:lpstr>
      <vt:lpstr> iHEART Protocol Workshop- “The role of social brain in developing values " </vt:lpstr>
      <vt:lpstr>How we Journey through life and these levels of consciousness is based on how We make sense of the world and interpret the Rhythm of life</vt:lpstr>
      <vt:lpstr>6 TYPES OF HUMAN COMPUTERS</vt:lpstr>
      <vt:lpstr>PowerPoint 프레젠테이션</vt:lpstr>
      <vt:lpstr>PowerPoint 프레젠테이션</vt:lpstr>
      <vt:lpstr>Work towards integration</vt:lpstr>
      <vt:lpstr>   Three domains of how people solve problems and situations, one dominant, active in each of us, but to a different degree </vt:lpstr>
      <vt:lpstr>PowerPoint 프레젠테이션</vt:lpstr>
      <vt:lpstr>PowerPoint 프레젠테이션</vt:lpstr>
      <vt:lpstr>How the mode influences learning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Your Social Brain</dc:title>
  <dc:creator>Beaumaris, Arini</dc:creator>
  <cp:lastModifiedBy>Sol</cp:lastModifiedBy>
  <cp:revision>11</cp:revision>
  <dcterms:created xsi:type="dcterms:W3CDTF">2017-09-25T08:34:26Z</dcterms:created>
  <dcterms:modified xsi:type="dcterms:W3CDTF">2017-10-16T09:17:17Z</dcterms:modified>
</cp:coreProperties>
</file>