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309" r:id="rId4"/>
    <p:sldId id="320" r:id="rId5"/>
    <p:sldId id="321" r:id="rId6"/>
    <p:sldId id="300" r:id="rId7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7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78FA7B"/>
    <a:srgbClr val="4F81B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2" autoAdjust="0"/>
    <p:restoredTop sz="94737" autoAdjust="0"/>
  </p:normalViewPr>
  <p:slideViewPr>
    <p:cSldViewPr>
      <p:cViewPr varScale="1">
        <p:scale>
          <a:sx n="72" d="100"/>
          <a:sy n="72" d="100"/>
        </p:scale>
        <p:origin x="976" y="224"/>
      </p:cViewPr>
      <p:guideLst>
        <p:guide orient="horz" pos="2155"/>
        <p:guide pos="27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lipartkey.com/view/iRwmhww_report-clipart-data-collection-data-analytics-png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638" y="38100"/>
            <a:ext cx="18287362" cy="10285730"/>
            <a:chOff x="95" y="176"/>
            <a:chExt cx="2735536" cy="1430538"/>
          </a:xfrm>
        </p:grpSpPr>
        <p:sp>
          <p:nvSpPr>
            <p:cNvPr id="4" name="Freeform 4"/>
            <p:cNvSpPr/>
            <p:nvPr/>
          </p:nvSpPr>
          <p:spPr>
            <a:xfrm>
              <a:off x="95" y="176"/>
              <a:ext cx="2735536" cy="1430538"/>
            </a:xfrm>
            <a:custGeom>
              <a:avLst/>
              <a:gdLst/>
              <a:ahLst/>
              <a:cxnLst/>
              <a:rect l="l" t="t" r="r" b="b"/>
              <a:pathLst>
                <a:path w="2731452" h="1913890">
                  <a:moveTo>
                    <a:pt x="0" y="0"/>
                  </a:moveTo>
                  <a:lnTo>
                    <a:pt x="2731452" y="0"/>
                  </a:lnTo>
                  <a:lnTo>
                    <a:pt x="273145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40000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0"/>
            <a:ext cx="6825615" cy="10287000"/>
            <a:chOff x="0" y="0"/>
            <a:chExt cx="2308915" cy="375208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08915" cy="3752087"/>
            </a:xfrm>
            <a:custGeom>
              <a:avLst/>
              <a:gdLst/>
              <a:ahLst/>
              <a:cxnLst/>
              <a:rect l="l" t="t" r="r" b="b"/>
              <a:pathLst>
                <a:path w="2308915" h="3752087">
                  <a:moveTo>
                    <a:pt x="0" y="0"/>
                  </a:moveTo>
                  <a:lnTo>
                    <a:pt x="2308915" y="0"/>
                  </a:lnTo>
                  <a:lnTo>
                    <a:pt x="2308915" y="3752087"/>
                  </a:lnTo>
                  <a:lnTo>
                    <a:pt x="0" y="3752087"/>
                  </a:lnTo>
                  <a:close/>
                </a:path>
              </a:pathLst>
            </a:custGeom>
            <a:solidFill>
              <a:srgbClr val="29242A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AutoShape 7"/>
          <p:cNvSpPr/>
          <p:nvPr/>
        </p:nvSpPr>
        <p:spPr>
          <a:xfrm>
            <a:off x="347737" y="5711258"/>
            <a:ext cx="6266706" cy="0"/>
          </a:xfrm>
          <a:prstGeom prst="line">
            <a:avLst/>
          </a:prstGeom>
          <a:ln w="285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772352" y="2079535"/>
            <a:ext cx="1280855" cy="1539025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347980" y="4084955"/>
            <a:ext cx="6372860" cy="14884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805"/>
              </a:lnSpc>
            </a:pPr>
            <a:r>
              <a:rPr lang="en-US" sz="4500" spc="36">
                <a:solidFill>
                  <a:srgbClr val="FFFFFF"/>
                </a:solidFill>
                <a:latin typeface="Aileron Thin Bold"/>
              </a:rPr>
              <a:t>SWEDISH CHAMBER OF </a:t>
            </a:r>
          </a:p>
          <a:p>
            <a:pPr algn="ctr">
              <a:lnSpc>
                <a:spcPts val="5805"/>
              </a:lnSpc>
            </a:pPr>
            <a:r>
              <a:rPr lang="en-US" sz="4500" spc="36">
                <a:solidFill>
                  <a:srgbClr val="FFFFFF"/>
                </a:solidFill>
                <a:latin typeface="Aileron Thin Bold"/>
              </a:rPr>
              <a:t>COMMERCE IN CHINA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59236" y="6039723"/>
            <a:ext cx="5507087" cy="7296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5"/>
              </a:lnSpc>
            </a:pPr>
            <a:r>
              <a:rPr lang="en-US" sz="4500" spc="2727">
                <a:solidFill>
                  <a:srgbClr val="FFFFFF"/>
                </a:solidFill>
                <a:ea typeface="Aileron Thin"/>
              </a:rPr>
              <a:t>中国瑞典商会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419310" y="8778240"/>
            <a:ext cx="1987004" cy="480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70"/>
              </a:lnSpc>
            </a:pPr>
            <a:r>
              <a:rPr lang="en-US" sz="3000">
                <a:solidFill>
                  <a:srgbClr val="FFFFFF"/>
                </a:solidFill>
                <a:latin typeface="Aileron Thin Bold"/>
              </a:rPr>
              <a:t>SINCE 1998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4674D9C-4476-474E-9097-93411095CE32}"/>
              </a:ext>
            </a:extLst>
          </p:cNvPr>
          <p:cNvSpPr txBox="1"/>
          <p:nvPr/>
        </p:nvSpPr>
        <p:spPr>
          <a:xfrm>
            <a:off x="8941895" y="3636162"/>
            <a:ext cx="6946603" cy="13593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250"/>
              </a:lnSpc>
            </a:pPr>
            <a:r>
              <a:rPr lang="sv-SE" sz="4800" spc="28" dirty="0">
                <a:solidFill>
                  <a:srgbClr val="FFFFFF"/>
                </a:solidFill>
                <a:latin typeface="Aileron Thin Bold"/>
              </a:rPr>
              <a:t>Financial report 2023 / Ekonomisk rapport 2023</a:t>
            </a:r>
            <a:endParaRPr lang="en-US" sz="3500" spc="28" dirty="0">
              <a:solidFill>
                <a:srgbClr val="FFFFFF"/>
              </a:solidFill>
              <a:latin typeface="Aileron Thin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35" y="183515"/>
            <a:ext cx="4315460" cy="1192530"/>
            <a:chOff x="0" y="0"/>
            <a:chExt cx="6129898" cy="124971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29898" cy="1249713"/>
            </a:xfrm>
            <a:custGeom>
              <a:avLst/>
              <a:gdLst/>
              <a:ahLst/>
              <a:cxnLst/>
              <a:rect l="l" t="t" r="r" b="b"/>
              <a:pathLst>
                <a:path w="6129898" h="1249713">
                  <a:moveTo>
                    <a:pt x="0" y="0"/>
                  </a:moveTo>
                  <a:lnTo>
                    <a:pt x="6129898" y="0"/>
                  </a:lnTo>
                  <a:lnTo>
                    <a:pt x="6129898" y="1249713"/>
                  </a:lnTo>
                  <a:lnTo>
                    <a:pt x="0" y="1249713"/>
                  </a:lnTo>
                  <a:close/>
                </a:path>
              </a:pathLst>
            </a:custGeom>
            <a:solidFill>
              <a:srgbClr val="29242A">
                <a:alpha val="72941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947"/>
          <a:stretch>
            <a:fillRect/>
          </a:stretch>
        </p:blipFill>
        <p:spPr>
          <a:xfrm>
            <a:off x="5334635" y="635"/>
            <a:ext cx="12953365" cy="103251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-344584"/>
            <a:ext cx="18160365" cy="10284460"/>
            <a:chOff x="0" y="0"/>
            <a:chExt cx="2731452" cy="19138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31452" cy="1913890"/>
            </a:xfrm>
            <a:custGeom>
              <a:avLst/>
              <a:gdLst/>
              <a:ahLst/>
              <a:cxnLst/>
              <a:rect l="l" t="t" r="r" b="b"/>
              <a:pathLst>
                <a:path w="2731452" h="1913890">
                  <a:moveTo>
                    <a:pt x="0" y="0"/>
                  </a:moveTo>
                  <a:lnTo>
                    <a:pt x="2731452" y="0"/>
                  </a:lnTo>
                  <a:lnTo>
                    <a:pt x="273145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49804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-98384" y="0"/>
            <a:ext cx="6825615" cy="10325735"/>
            <a:chOff x="0" y="0"/>
            <a:chExt cx="2308915" cy="375208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308915" cy="3752087"/>
            </a:xfrm>
            <a:custGeom>
              <a:avLst/>
              <a:gdLst/>
              <a:ahLst/>
              <a:cxnLst/>
              <a:rect l="l" t="t" r="r" b="b"/>
              <a:pathLst>
                <a:path w="2308915" h="3752087">
                  <a:moveTo>
                    <a:pt x="0" y="0"/>
                  </a:moveTo>
                  <a:lnTo>
                    <a:pt x="2308915" y="0"/>
                  </a:lnTo>
                  <a:lnTo>
                    <a:pt x="2308915" y="3752087"/>
                  </a:lnTo>
                  <a:lnTo>
                    <a:pt x="0" y="3752087"/>
                  </a:lnTo>
                  <a:close/>
                </a:path>
              </a:pathLst>
            </a:custGeom>
            <a:solidFill>
              <a:srgbClr val="29242A"/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7910" y="208659"/>
            <a:ext cx="4025005" cy="1167251"/>
          </a:xfrm>
          <a:prstGeom prst="rect">
            <a:avLst/>
          </a:prstGeom>
        </p:spPr>
      </p:pic>
      <p:sp>
        <p:nvSpPr>
          <p:cNvPr id="11" name="AutoShape 11"/>
          <p:cNvSpPr/>
          <p:nvPr/>
        </p:nvSpPr>
        <p:spPr>
          <a:xfrm rot="-5400000" flipV="1">
            <a:off x="6101169" y="5067299"/>
            <a:ext cx="2743200" cy="1"/>
          </a:xfrm>
          <a:prstGeom prst="line">
            <a:avLst/>
          </a:prstGeom>
          <a:ln w="2857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2"/>
          <p:cNvSpPr txBox="1"/>
          <p:nvPr/>
        </p:nvSpPr>
        <p:spPr>
          <a:xfrm>
            <a:off x="8135304" y="4149702"/>
            <a:ext cx="9346105" cy="20390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5250"/>
              </a:lnSpc>
              <a:buFont typeface="Wingdings" panose="05000000000000000000" pitchFamily="2" charset="2"/>
              <a:buChar char="§"/>
            </a:pPr>
            <a:r>
              <a:rPr lang="en-US" sz="3500" spc="28" dirty="0">
                <a:solidFill>
                  <a:srgbClr val="FFFFFF"/>
                </a:solidFill>
                <a:latin typeface="Aileron Thin Bold"/>
              </a:rPr>
              <a:t>INCOME STATEMENT 2023</a:t>
            </a:r>
          </a:p>
          <a:p>
            <a:pPr marL="457200" indent="-457200">
              <a:lnSpc>
                <a:spcPts val="5250"/>
              </a:lnSpc>
              <a:buFont typeface="Wingdings" panose="05000000000000000000" pitchFamily="2" charset="2"/>
              <a:buChar char="§"/>
            </a:pPr>
            <a:r>
              <a:rPr lang="en-US" sz="3500" spc="28" dirty="0">
                <a:solidFill>
                  <a:srgbClr val="FFFFFF"/>
                </a:solidFill>
                <a:latin typeface="Aileron Thin Bold"/>
              </a:rPr>
              <a:t>BALANCE SHEET 2023</a:t>
            </a:r>
          </a:p>
          <a:p>
            <a:pPr marL="457200" indent="-457200">
              <a:lnSpc>
                <a:spcPts val="5250"/>
              </a:lnSpc>
              <a:buFont typeface="Wingdings" panose="05000000000000000000" pitchFamily="2" charset="2"/>
              <a:buChar char="§"/>
            </a:pPr>
            <a:r>
              <a:rPr lang="en-US" sz="3500" spc="28" dirty="0">
                <a:solidFill>
                  <a:srgbClr val="FFFFFF"/>
                </a:solidFill>
                <a:latin typeface="Aileron Thin Bold"/>
              </a:rPr>
              <a:t>BUDGET 2024</a:t>
            </a:r>
            <a:endParaRPr lang="en-US" sz="3200" spc="28" dirty="0">
              <a:solidFill>
                <a:srgbClr val="FFFFFF"/>
              </a:solidFill>
              <a:latin typeface="Aileron Thin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94211" y="6343684"/>
            <a:ext cx="4237203" cy="637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90"/>
              </a:lnSpc>
              <a:spcBef>
                <a:spcPct val="0"/>
              </a:spcBef>
            </a:pPr>
            <a:r>
              <a:rPr lang="en-US" sz="3500" spc="28" dirty="0">
                <a:solidFill>
                  <a:srgbClr val="FFFFFF"/>
                </a:solidFill>
                <a:latin typeface="Aileron Thin Bold"/>
              </a:rPr>
              <a:t>CONTENT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817BF0ED-FD3A-B096-19B7-E129FF77E1C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07525" y="3471929"/>
            <a:ext cx="4019375" cy="28716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86639" y="18047"/>
            <a:ext cx="18288635" cy="10287000"/>
            <a:chOff x="0" y="0"/>
            <a:chExt cx="2731452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31452" cy="1913890"/>
            </a:xfrm>
            <a:custGeom>
              <a:avLst/>
              <a:gdLst/>
              <a:ahLst/>
              <a:cxnLst/>
              <a:rect l="l" t="t" r="r" b="b"/>
              <a:pathLst>
                <a:path w="2731452" h="1913890">
                  <a:moveTo>
                    <a:pt x="0" y="0"/>
                  </a:moveTo>
                  <a:lnTo>
                    <a:pt x="2731452" y="0"/>
                  </a:lnTo>
                  <a:lnTo>
                    <a:pt x="273145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71765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AC150B0-D908-1204-C2B8-E4B3C4A08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2"/>
          <a:stretch/>
        </p:blipFill>
        <p:spPr>
          <a:xfrm>
            <a:off x="11277600" y="0"/>
            <a:ext cx="6997700" cy="10287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86639" y="138178"/>
            <a:ext cx="4019943" cy="11657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ACE10F-101B-4082-9BCB-05DEA5299BF0}"/>
              </a:ext>
            </a:extLst>
          </p:cNvPr>
          <p:cNvSpPr txBox="1"/>
          <p:nvPr/>
        </p:nvSpPr>
        <p:spPr>
          <a:xfrm>
            <a:off x="1249680" y="1466128"/>
            <a:ext cx="9387840" cy="772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250"/>
              </a:lnSpc>
            </a:pPr>
            <a:r>
              <a:rPr lang="en-US" sz="4800" spc="28" dirty="0">
                <a:solidFill>
                  <a:srgbClr val="FFFFFF"/>
                </a:solidFill>
                <a:latin typeface="Aileron Thin Bold"/>
              </a:rPr>
              <a:t>Income Statement 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CA594-1E48-5279-87BD-72BAE65E5CC7}"/>
              </a:ext>
            </a:extLst>
          </p:cNvPr>
          <p:cNvSpPr txBox="1"/>
          <p:nvPr/>
        </p:nvSpPr>
        <p:spPr>
          <a:xfrm>
            <a:off x="11705358" y="1104900"/>
            <a:ext cx="6424033" cy="91255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Comments: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Income</a:t>
            </a:r>
          </a:p>
          <a:p>
            <a:pPr marL="817563" lvl="1" indent="-3603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Total income: 3.73M (2022:1.88M), net increase of 98% YoY</a:t>
            </a:r>
          </a:p>
          <a:p>
            <a:pPr marL="817563" lvl="1" indent="-3603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Events: 1.57M (2022:0.91M), net increase of 73% YoY</a:t>
            </a:r>
          </a:p>
          <a:p>
            <a:pPr marL="817563" lvl="1" indent="-3603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31 new members recruited, i.e. net increase of 151% in membership fee</a:t>
            </a:r>
          </a:p>
          <a:p>
            <a:pPr marL="817563" lvl="1" indent="-3603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1 new Gold Partner gained </a:t>
            </a:r>
            <a:r>
              <a:rPr lang="en-US" altLang="zh-CN" sz="2400" b="1" dirty="0">
                <a:solidFill>
                  <a:schemeClr val="bg1"/>
                </a:solidFill>
              </a:rPr>
              <a:t>and low base of 2022 due to changes in accounting approach</a:t>
            </a:r>
            <a:r>
              <a:rPr lang="en-US" sz="2400" b="1" dirty="0">
                <a:solidFill>
                  <a:schemeClr val="bg1"/>
                </a:solidFill>
              </a:rPr>
              <a:t>, resulting in CNY211K additional income </a:t>
            </a:r>
          </a:p>
          <a:p>
            <a:pPr marL="817563" lvl="1" indent="-3603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6 new silver partner gained, i.e. CNY114K additional income</a:t>
            </a:r>
          </a:p>
          <a:p>
            <a:pPr marL="0" lvl="1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Costs</a:t>
            </a:r>
          </a:p>
          <a:p>
            <a:pPr marL="8001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Admin expenses increased by 14%</a:t>
            </a:r>
          </a:p>
          <a:p>
            <a:pPr marL="8001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New Bonus program approved by the Board CNY214K (2022:CNY144K)</a:t>
            </a:r>
          </a:p>
          <a:p>
            <a:pPr marL="0" lvl="1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Profitability</a:t>
            </a:r>
          </a:p>
          <a:p>
            <a:pPr marL="8001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Net Result  159K (2022: -987K)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4A03C83-71B7-65B6-AAF1-A7E21F1D94B5}"/>
              </a:ext>
            </a:extLst>
          </p:cNvPr>
          <p:cNvSpPr txBox="1">
            <a:spLocks/>
          </p:cNvSpPr>
          <p:nvPr/>
        </p:nvSpPr>
        <p:spPr>
          <a:xfrm>
            <a:off x="876990" y="3634807"/>
            <a:ext cx="5181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  <a:tabLst>
                <a:tab pos="451485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Membership fees 	1,</a:t>
            </a:r>
            <a:r>
              <a:rPr lang="en-US" altLang="zh-CN" sz="2400" dirty="0">
                <a:solidFill>
                  <a:schemeClr val="bg1"/>
                </a:solidFill>
              </a:rPr>
              <a:t>458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0">
              <a:buNone/>
              <a:tabLst>
                <a:tab pos="451485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Gold/Silver partners 	692</a:t>
            </a:r>
          </a:p>
          <a:p>
            <a:pPr marL="457200" indent="0">
              <a:buNone/>
              <a:tabLst>
                <a:tab pos="451485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Events income	1,568</a:t>
            </a:r>
          </a:p>
          <a:p>
            <a:pPr marL="457200" indent="0">
              <a:buNone/>
              <a:tabLst>
                <a:tab pos="451485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YP income	7</a:t>
            </a:r>
          </a:p>
          <a:p>
            <a:pPr marL="457200" lvl="1" indent="0">
              <a:buNone/>
              <a:tabLst>
                <a:tab pos="4514850" algn="r"/>
              </a:tabLst>
            </a:pPr>
            <a:endParaRPr lang="en-US" sz="2400" u="sng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514850" algn="r"/>
              </a:tabLst>
            </a:pPr>
            <a:r>
              <a:rPr lang="en-US" sz="2400" b="1" dirty="0">
                <a:solidFill>
                  <a:schemeClr val="bg1"/>
                </a:solidFill>
              </a:rPr>
              <a:t>Services total                  	3,724</a:t>
            </a:r>
          </a:p>
          <a:p>
            <a:pPr marL="0" indent="0">
              <a:buNone/>
              <a:tabLst>
                <a:tab pos="4514850" algn="r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514850" algn="r"/>
              </a:tabLst>
            </a:pPr>
            <a:r>
              <a:rPr lang="en-US" sz="2400" b="1" u="sng" dirty="0">
                <a:solidFill>
                  <a:schemeClr val="bg1"/>
                </a:solidFill>
              </a:rPr>
              <a:t>Other income	2</a:t>
            </a:r>
          </a:p>
          <a:p>
            <a:pPr marL="0" indent="0">
              <a:buNone/>
              <a:tabLst>
                <a:tab pos="4514850" algn="r"/>
              </a:tabLst>
            </a:pPr>
            <a:r>
              <a:rPr lang="en-US" sz="2400" b="1" dirty="0">
                <a:solidFill>
                  <a:schemeClr val="bg1"/>
                </a:solidFill>
              </a:rPr>
              <a:t>Total income	3,726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5CBDF03-5364-CF6B-FFE5-AB7FD7DFD22D}"/>
              </a:ext>
            </a:extLst>
          </p:cNvPr>
          <p:cNvSpPr txBox="1">
            <a:spLocks/>
          </p:cNvSpPr>
          <p:nvPr/>
        </p:nvSpPr>
        <p:spPr>
          <a:xfrm>
            <a:off x="5836657" y="3634807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457200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Event costs	1,103</a:t>
            </a:r>
          </a:p>
          <a:p>
            <a:pPr marL="457200" lvl="1" indent="0">
              <a:buNone/>
              <a:tabLst>
                <a:tab pos="457200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YP event costs	2</a:t>
            </a:r>
          </a:p>
          <a:p>
            <a:pPr marL="457200" lvl="1" indent="0">
              <a:buNone/>
              <a:tabLst>
                <a:tab pos="4572000" algn="r"/>
              </a:tabLst>
            </a:pPr>
            <a:r>
              <a:rPr lang="en-US" sz="2400" dirty="0">
                <a:solidFill>
                  <a:schemeClr val="bg1"/>
                </a:solidFill>
              </a:rPr>
              <a:t>Other costs 	0</a:t>
            </a:r>
          </a:p>
          <a:p>
            <a:pPr marL="457200" lvl="1" indent="0">
              <a:buNone/>
              <a:tabLst>
                <a:tab pos="4572000" algn="r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4572000" algn="r"/>
              </a:tabLst>
            </a:pPr>
            <a:r>
              <a:rPr lang="en-US" sz="2400" b="1" dirty="0">
                <a:solidFill>
                  <a:schemeClr val="bg1"/>
                </a:solidFill>
              </a:rPr>
              <a:t>Service total                      	1,105</a:t>
            </a:r>
          </a:p>
          <a:p>
            <a:pPr marL="0" indent="0">
              <a:buNone/>
              <a:tabLst>
                <a:tab pos="4572000" algn="r"/>
              </a:tabLst>
            </a:pPr>
            <a:r>
              <a:rPr lang="en-US" sz="2400" b="1" dirty="0">
                <a:solidFill>
                  <a:schemeClr val="bg1"/>
                </a:solidFill>
              </a:rPr>
              <a:t>Admin expenses	2,471</a:t>
            </a:r>
          </a:p>
          <a:p>
            <a:pPr marL="0" indent="0">
              <a:buNone/>
              <a:tabLst>
                <a:tab pos="4572000" algn="r"/>
              </a:tabLst>
            </a:pPr>
            <a:r>
              <a:rPr lang="en-US" sz="2400" b="1" u="sng" dirty="0">
                <a:solidFill>
                  <a:schemeClr val="bg1"/>
                </a:solidFill>
              </a:rPr>
              <a:t>Financial items	-9</a:t>
            </a:r>
          </a:p>
          <a:p>
            <a:pPr marL="0" indent="0">
              <a:buNone/>
              <a:tabLst>
                <a:tab pos="4572000" algn="r"/>
              </a:tabLst>
            </a:pPr>
            <a:r>
              <a:rPr lang="en-US" sz="2400" b="1" dirty="0">
                <a:solidFill>
                  <a:schemeClr val="bg1"/>
                </a:solidFill>
              </a:rPr>
              <a:t>Total costs	3,567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3FB5A7-8A9F-95ED-04C1-F2528933C9C5}"/>
              </a:ext>
            </a:extLst>
          </p:cNvPr>
          <p:cNvSpPr txBox="1"/>
          <p:nvPr/>
        </p:nvSpPr>
        <p:spPr>
          <a:xfrm>
            <a:off x="963904" y="8178307"/>
            <a:ext cx="4674896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>
                <a:solidFill>
                  <a:schemeClr val="bg1"/>
                </a:solidFill>
              </a:rPr>
              <a:t>Net Profit		                 159</a:t>
            </a:r>
            <a:endParaRPr lang="en-US" sz="1600" b="1" u="sng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4F3D6F-1FD6-5159-719E-2149E4D1013A}"/>
              </a:ext>
            </a:extLst>
          </p:cNvPr>
          <p:cNvSpPr txBox="1"/>
          <p:nvPr/>
        </p:nvSpPr>
        <p:spPr>
          <a:xfrm>
            <a:off x="963904" y="2811703"/>
            <a:ext cx="359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(In CNY ’000)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-13335" y="0"/>
            <a:ext cx="18288635" cy="10287000"/>
            <a:chOff x="0" y="0"/>
            <a:chExt cx="2731452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31452" cy="1913890"/>
            </a:xfrm>
            <a:custGeom>
              <a:avLst/>
              <a:gdLst/>
              <a:ahLst/>
              <a:cxnLst/>
              <a:rect l="l" t="t" r="r" b="b"/>
              <a:pathLst>
                <a:path w="2731452" h="1913890">
                  <a:moveTo>
                    <a:pt x="0" y="0"/>
                  </a:moveTo>
                  <a:lnTo>
                    <a:pt x="2731452" y="0"/>
                  </a:lnTo>
                  <a:lnTo>
                    <a:pt x="273145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71765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AC150B0-D908-1204-C2B8-E4B3C4A08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2"/>
          <a:stretch/>
        </p:blipFill>
        <p:spPr>
          <a:xfrm>
            <a:off x="11277600" y="-38100"/>
            <a:ext cx="6997700" cy="10287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86639" y="138178"/>
            <a:ext cx="4019943" cy="11657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ACE10F-101B-4082-9BCB-05DEA5299BF0}"/>
              </a:ext>
            </a:extLst>
          </p:cNvPr>
          <p:cNvSpPr txBox="1"/>
          <p:nvPr/>
        </p:nvSpPr>
        <p:spPr>
          <a:xfrm>
            <a:off x="1249680" y="1466128"/>
            <a:ext cx="9387840" cy="772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250"/>
              </a:lnSpc>
            </a:pPr>
            <a:r>
              <a:rPr lang="en-US" sz="4800" spc="28" dirty="0">
                <a:solidFill>
                  <a:srgbClr val="FFFFFF"/>
                </a:solidFill>
                <a:latin typeface="Aileron Thin Bold"/>
              </a:rPr>
              <a:t>Balance Sheet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D5B96-4B1C-2357-1153-795A0D3006AB}"/>
              </a:ext>
            </a:extLst>
          </p:cNvPr>
          <p:cNvSpPr txBox="1"/>
          <p:nvPr/>
        </p:nvSpPr>
        <p:spPr>
          <a:xfrm>
            <a:off x="11658601" y="2238134"/>
            <a:ext cx="6178207" cy="46012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Comments: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Solid cash position of 1.4M, up 8% YoY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Receivables of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CNY 169K from event bank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Other receivables of CNY56K, primarily the office rental deposits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Advance Payments CNY82K: primarily the office rent, health insurance and software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Receipted in advance of CNY1.1M, including membership fees, gold/silver partners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3FAB51C-D17D-6A1D-80D4-0149B295C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56473"/>
              </p:ext>
            </p:extLst>
          </p:nvPr>
        </p:nvGraphicFramePr>
        <p:xfrm>
          <a:off x="1249680" y="2503641"/>
          <a:ext cx="9594850" cy="6583680"/>
        </p:xfrm>
        <a:graphic>
          <a:graphicData uri="http://schemas.openxmlformats.org/drawingml/2006/table">
            <a:tbl>
              <a:tblPr/>
              <a:tblGrid>
                <a:gridCol w="3731763">
                  <a:extLst>
                    <a:ext uri="{9D8B030D-6E8A-4147-A177-3AD203B41FA5}">
                      <a16:colId xmlns:a16="http://schemas.microsoft.com/office/drawing/2014/main" val="2833512031"/>
                    </a:ext>
                  </a:extLst>
                </a:gridCol>
                <a:gridCol w="778803">
                  <a:extLst>
                    <a:ext uri="{9D8B030D-6E8A-4147-A177-3AD203B41FA5}">
                      <a16:colId xmlns:a16="http://schemas.microsoft.com/office/drawing/2014/main" val="2932627359"/>
                    </a:ext>
                  </a:extLst>
                </a:gridCol>
                <a:gridCol w="233641">
                  <a:extLst>
                    <a:ext uri="{9D8B030D-6E8A-4147-A177-3AD203B41FA5}">
                      <a16:colId xmlns:a16="http://schemas.microsoft.com/office/drawing/2014/main" val="1481884215"/>
                    </a:ext>
                  </a:extLst>
                </a:gridCol>
                <a:gridCol w="4012443">
                  <a:extLst>
                    <a:ext uri="{9D8B030D-6E8A-4147-A177-3AD203B41FA5}">
                      <a16:colId xmlns:a16="http://schemas.microsoft.com/office/drawing/2014/main" val="92052877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2288072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Cash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Trade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63375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Bank and deposit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1,400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Receipted in advance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08211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Receivables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Payable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299957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Other Receivables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Accrued payroll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9095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Advance payment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 payables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71702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Prepaid expenses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Accrues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41591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Fixed Assets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 profits from previous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91244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Accum</a:t>
                      </a:r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Dep. - Fixed Assets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(45)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Net profits ( Dec.2023)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35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Assets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1,719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1,719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45821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26074A-D96C-E67D-62DA-D437725A3027}"/>
              </a:ext>
            </a:extLst>
          </p:cNvPr>
          <p:cNvSpPr txBox="1"/>
          <p:nvPr/>
        </p:nvSpPr>
        <p:spPr>
          <a:xfrm>
            <a:off x="1236980" y="2245754"/>
            <a:ext cx="359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(In CNY ’000)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6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-13335" y="0"/>
            <a:ext cx="18288635" cy="10287000"/>
            <a:chOff x="0" y="0"/>
            <a:chExt cx="2731452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31452" cy="1913890"/>
            </a:xfrm>
            <a:custGeom>
              <a:avLst/>
              <a:gdLst/>
              <a:ahLst/>
              <a:cxnLst/>
              <a:rect l="l" t="t" r="r" b="b"/>
              <a:pathLst>
                <a:path w="2731452" h="1913890">
                  <a:moveTo>
                    <a:pt x="0" y="0"/>
                  </a:moveTo>
                  <a:lnTo>
                    <a:pt x="2731452" y="0"/>
                  </a:lnTo>
                  <a:lnTo>
                    <a:pt x="273145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71765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3AC150B0-D908-1204-C2B8-E4B3C4A08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2"/>
          <a:stretch/>
        </p:blipFill>
        <p:spPr>
          <a:xfrm>
            <a:off x="11277600" y="24653"/>
            <a:ext cx="6997700" cy="1028700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86639" y="138178"/>
            <a:ext cx="4019943" cy="11657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ACE10F-101B-4082-9BCB-05DEA5299BF0}"/>
              </a:ext>
            </a:extLst>
          </p:cNvPr>
          <p:cNvSpPr txBox="1"/>
          <p:nvPr/>
        </p:nvSpPr>
        <p:spPr>
          <a:xfrm>
            <a:off x="1249680" y="1466128"/>
            <a:ext cx="9387840" cy="772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5250"/>
              </a:lnSpc>
            </a:pPr>
            <a:r>
              <a:rPr lang="en-US" sz="4800" spc="28" dirty="0">
                <a:solidFill>
                  <a:srgbClr val="FFFFFF"/>
                </a:solidFill>
                <a:latin typeface="Aileron Thin Bold"/>
              </a:rPr>
              <a:t>Budget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CA594-1E48-5279-87BD-72BAE65E5CC7}"/>
              </a:ext>
            </a:extLst>
          </p:cNvPr>
          <p:cNvSpPr txBox="1"/>
          <p:nvPr/>
        </p:nvSpPr>
        <p:spPr>
          <a:xfrm>
            <a:off x="11708607" y="2095500"/>
            <a:ext cx="6122193" cy="39241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Comments:</a:t>
            </a:r>
          </a:p>
          <a:p>
            <a:pPr marL="360363" indent="-360363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Continue with the good performance </a:t>
            </a:r>
            <a:r>
              <a:rPr lang="en-US" sz="2400" b="1">
                <a:solidFill>
                  <a:schemeClr val="bg1"/>
                </a:solidFill>
              </a:rPr>
              <a:t>in 2024</a:t>
            </a:r>
            <a:endParaRPr lang="en-US" sz="2400" b="1" dirty="0">
              <a:solidFill>
                <a:schemeClr val="bg1"/>
              </a:solidFill>
            </a:endParaRPr>
          </a:p>
          <a:p>
            <a:pPr marL="360363" indent="-360363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Expect slight increase of income from </a:t>
            </a:r>
            <a:r>
              <a:rPr lang="en-US" altLang="zh-CN" sz="2400" b="1" dirty="0">
                <a:solidFill>
                  <a:schemeClr val="bg1"/>
                </a:solidFill>
              </a:rPr>
              <a:t>gold/silver partners </a:t>
            </a:r>
          </a:p>
          <a:p>
            <a:pPr marL="360363" indent="-360363">
              <a:spcAft>
                <a:spcPts val="600"/>
              </a:spcAft>
              <a:buFont typeface="+mj-lt"/>
              <a:buAutoNum type="arabicPeriod"/>
            </a:pPr>
            <a:r>
              <a:rPr lang="en-US" sz="2400" b="1" noProof="0" dirty="0">
                <a:solidFill>
                  <a:schemeClr val="bg1"/>
                </a:solidFill>
              </a:rPr>
              <a:t>Increase in admin expenses includes staff insurance, interns, </a:t>
            </a:r>
            <a:r>
              <a:rPr lang="en-US" altLang="zh-CN" sz="2400" b="1" noProof="0" dirty="0">
                <a:solidFill>
                  <a:schemeClr val="bg1"/>
                </a:solidFill>
              </a:rPr>
              <a:t>disable fund</a:t>
            </a:r>
            <a:r>
              <a:rPr lang="en-US" sz="2400" b="1" noProof="0" dirty="0">
                <a:solidFill>
                  <a:schemeClr val="bg1"/>
                </a:solidFill>
              </a:rPr>
              <a:t> and investment budget for new projects.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0363" indent="-360363">
              <a:spcAft>
                <a:spcPts val="600"/>
              </a:spcAft>
              <a:buFont typeface="+mj-lt"/>
              <a:buAutoNum type="arabicPeriod"/>
            </a:pP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60D6E1F-ACEA-F55E-DAF9-76B70F3A5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56117"/>
              </p:ext>
            </p:extLst>
          </p:nvPr>
        </p:nvGraphicFramePr>
        <p:xfrm>
          <a:off x="1249680" y="2787847"/>
          <a:ext cx="9799318" cy="6949440"/>
        </p:xfrm>
        <a:graphic>
          <a:graphicData uri="http://schemas.openxmlformats.org/drawingml/2006/table">
            <a:tbl>
              <a:tblPr/>
              <a:tblGrid>
                <a:gridCol w="2995089">
                  <a:extLst>
                    <a:ext uri="{9D8B030D-6E8A-4147-A177-3AD203B41FA5}">
                      <a16:colId xmlns:a16="http://schemas.microsoft.com/office/drawing/2014/main" val="252658404"/>
                    </a:ext>
                  </a:extLst>
                </a:gridCol>
                <a:gridCol w="1535943">
                  <a:extLst>
                    <a:ext uri="{9D8B030D-6E8A-4147-A177-3AD203B41FA5}">
                      <a16:colId xmlns:a16="http://schemas.microsoft.com/office/drawing/2014/main" val="144775387"/>
                    </a:ext>
                  </a:extLst>
                </a:gridCol>
                <a:gridCol w="307189">
                  <a:extLst>
                    <a:ext uri="{9D8B030D-6E8A-4147-A177-3AD203B41FA5}">
                      <a16:colId xmlns:a16="http://schemas.microsoft.com/office/drawing/2014/main" val="4075584670"/>
                    </a:ext>
                  </a:extLst>
                </a:gridCol>
                <a:gridCol w="2073523">
                  <a:extLst>
                    <a:ext uri="{9D8B030D-6E8A-4147-A177-3AD203B41FA5}">
                      <a16:colId xmlns:a16="http://schemas.microsoft.com/office/drawing/2014/main" val="1719168942"/>
                    </a:ext>
                  </a:extLst>
                </a:gridCol>
                <a:gridCol w="276470">
                  <a:extLst>
                    <a:ext uri="{9D8B030D-6E8A-4147-A177-3AD203B41FA5}">
                      <a16:colId xmlns:a16="http://schemas.microsoft.com/office/drawing/2014/main" val="12740106"/>
                    </a:ext>
                  </a:extLst>
                </a:gridCol>
                <a:gridCol w="2611104">
                  <a:extLst>
                    <a:ext uri="{9D8B030D-6E8A-4147-A177-3AD203B41FA5}">
                      <a16:colId xmlns:a16="http://schemas.microsoft.com/office/drawing/2014/main" val="542140175"/>
                    </a:ext>
                  </a:extLst>
                </a:gridCol>
              </a:tblGrid>
              <a:tr h="340895"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Actual 2023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Budget 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Diff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834318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Membership fees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1,458</a:t>
                      </a:r>
                    </a:p>
                  </a:txBody>
                  <a:tcPr marL="11526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1,420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378782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Gold/Silver partners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11526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032025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Event income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1,568</a:t>
                      </a:r>
                    </a:p>
                  </a:txBody>
                  <a:tcPr marL="11526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521854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YP income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1526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837473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Services total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3,724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3,713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136318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780751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3,726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3,716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725914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465383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949575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Event costs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1,103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523080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YP event costs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428940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 costs 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0524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737686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 total                   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007161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Admin expenses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2,471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</a:t>
                      </a:r>
                      <a:r>
                        <a:rPr lang="en-US" altLang="zh-CN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858299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Financial items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0" i="0" u="sng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16861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costs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764721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2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503397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Profit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47947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A01F60C6-9E12-5B2C-23D4-31B3B62250FA}"/>
              </a:ext>
            </a:extLst>
          </p:cNvPr>
          <p:cNvSpPr txBox="1"/>
          <p:nvPr/>
        </p:nvSpPr>
        <p:spPr>
          <a:xfrm>
            <a:off x="1264920" y="2192354"/>
            <a:ext cx="359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(In CNY ’000)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06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635" y="0"/>
            <a:ext cx="18288000" cy="10287000"/>
            <a:chOff x="0" y="0"/>
            <a:chExt cx="2970707" cy="191389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970707" cy="1913890"/>
            </a:xfrm>
            <a:custGeom>
              <a:avLst/>
              <a:gdLst/>
              <a:ahLst/>
              <a:cxnLst/>
              <a:rect l="l" t="t" r="r" b="b"/>
              <a:pathLst>
                <a:path w="2970707" h="1913890">
                  <a:moveTo>
                    <a:pt x="0" y="0"/>
                  </a:moveTo>
                  <a:lnTo>
                    <a:pt x="2970707" y="0"/>
                  </a:lnTo>
                  <a:lnTo>
                    <a:pt x="2970707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29242A">
                <a:alpha val="35000"/>
              </a:srgbClr>
            </a:solid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7910" y="208659"/>
            <a:ext cx="4025005" cy="1167251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4578796" y="4018090"/>
            <a:ext cx="8584190" cy="1907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860"/>
              </a:lnSpc>
              <a:spcBef>
                <a:spcPct val="0"/>
              </a:spcBef>
            </a:pPr>
            <a:r>
              <a:rPr lang="en-US" sz="10300" spc="82">
                <a:solidFill>
                  <a:srgbClr val="FFFFFF"/>
                </a:solidFill>
                <a:latin typeface="Aileron Thin Bold"/>
              </a:rPr>
              <a:t>THANK YOU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12752</TotalTime>
  <Words>500</Words>
  <Application>Microsoft Macintosh PowerPoint</Application>
  <PresentationFormat>Custom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Aileron Thin Bold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Swedish Chamber of Commerce in China</dc:title>
  <dc:creator>Christian Ulloa</dc:creator>
  <cp:lastModifiedBy>Anita Cassmer Bergstedt</cp:lastModifiedBy>
  <cp:revision>74</cp:revision>
  <dcterms:created xsi:type="dcterms:W3CDTF">2022-01-19T05:47:40Z</dcterms:created>
  <dcterms:modified xsi:type="dcterms:W3CDTF">2024-04-15T06:37:28Z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1033-3.9.6.6441</vt:lpwstr>
  </property>
</Properties>
</file>