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58" r:id="rId3"/>
    <p:sldId id="260" r:id="rId4"/>
    <p:sldId id="261" r:id="rId5"/>
    <p:sldId id="262" r:id="rId6"/>
    <p:sldId id="263" r:id="rId7"/>
    <p:sldId id="273" r:id="rId8"/>
    <p:sldId id="265" r:id="rId9"/>
    <p:sldId id="266" r:id="rId10"/>
    <p:sldId id="267" r:id="rId11"/>
    <p:sldId id="268" r:id="rId12"/>
    <p:sldId id="269" r:id="rId13"/>
    <p:sldId id="270" r:id="rId14"/>
    <p:sldId id="275" r:id="rId15"/>
    <p:sldId id="276" r:id="rId16"/>
    <p:sldId id="277" r:id="rId17"/>
    <p:sldId id="278" r:id="rId18"/>
    <p:sldId id="274" r:id="rId19"/>
    <p:sldId id="272"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2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D9322-0243-4CA2-B5F5-61B7DCBA1DBD}" type="datetimeFigureOut">
              <a:rPr lang="zh-CN" altLang="en-US" smtClean="0"/>
              <a:t>2016/11/22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A2B89-2681-415A-8871-1E356F76AFEE}" type="slidenum">
              <a:rPr lang="zh-CN" altLang="en-US" smtClean="0"/>
              <a:t>‹#›</a:t>
            </a:fld>
            <a:endParaRPr lang="zh-CN" altLang="en-US"/>
          </a:p>
        </p:txBody>
      </p:sp>
    </p:spTree>
    <p:extLst>
      <p:ext uri="{BB962C8B-B14F-4D97-AF65-F5344CB8AC3E}">
        <p14:creationId xmlns:p14="http://schemas.microsoft.com/office/powerpoint/2010/main" val="119088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fld id="{9F6FDD70-474A-43BE-92BD-A6038DB9EBD9}" type="datetime1">
              <a:rPr lang="zh-CN" altLang="en-US" smtClean="0"/>
              <a:pPr/>
              <a:t>2016/11/22</a:t>
            </a:fld>
            <a:endParaRPr lang="zh-CN" altLang="en-US" sz="1200"/>
          </a:p>
        </p:txBody>
      </p:sp>
      <p:sp>
        <p:nvSpPr>
          <p:cNvPr id="16389"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fld id="{BE736F63-6CC4-41AC-A109-AD9AFCAB38AC}" type="slidenum">
              <a:rPr lang="zh-CN" altLang="en-US" smtClean="0"/>
              <a:pPr/>
              <a:t>19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Rectangle 6"/>
          <p:cNvSpPr/>
          <p:nvPr userDrawn="1"/>
        </p:nvSpPr>
        <p:spPr>
          <a:xfrm>
            <a:off x="0" y="0"/>
            <a:ext cx="9144000" cy="5143500"/>
          </a:xfrm>
          <a:prstGeom prst="rect">
            <a:avLst/>
          </a:prstGeom>
          <a:solidFill>
            <a:srgbClr val="0739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Font typeface="Arial" charset="0"/>
              <a:buNone/>
              <a:defRPr/>
            </a:pPr>
            <a:endParaRPr lang="en-US"/>
          </a:p>
        </p:txBody>
      </p:sp>
      <p:pic>
        <p:nvPicPr>
          <p:cNvPr id="5" name="Picture 7" descr="whitearrowsblue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27613" y="276225"/>
            <a:ext cx="4191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whiteArrows-01.png"/>
          <p:cNvPicPr>
            <a:picLocks noChangeAspect="1"/>
          </p:cNvPicPr>
          <p:nvPr userDrawn="1"/>
        </p:nvPicPr>
        <p:blipFill>
          <a:blip r:embed="rId3">
            <a:extLst>
              <a:ext uri="{28A0092B-C50C-407E-A947-70E740481C1C}">
                <a14:useLocalDpi xmlns:a14="http://schemas.microsoft.com/office/drawing/2010/main" val="0"/>
              </a:ext>
            </a:extLst>
          </a:blip>
          <a:srcRect b="10040"/>
          <a:stretch>
            <a:fillRect/>
          </a:stretch>
        </p:blipFill>
        <p:spPr bwMode="auto">
          <a:xfrm>
            <a:off x="1266825" y="1701800"/>
            <a:ext cx="680085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31863" y="2357438"/>
            <a:ext cx="185738" cy="369887"/>
          </a:xfrm>
          <a:prstGeom prst="rect">
            <a:avLst/>
          </a:prstGeom>
          <a:noFill/>
          <a:ln>
            <a:noFill/>
          </a:ln>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endParaRPr lang="en-US" altLang="zh-CN"/>
          </a:p>
        </p:txBody>
      </p:sp>
      <p:sp>
        <p:nvSpPr>
          <p:cNvPr id="8" name="Rectangle 13"/>
          <p:cNvSpPr/>
          <p:nvPr userDrawn="1"/>
        </p:nvSpPr>
        <p:spPr>
          <a:xfrm>
            <a:off x="0" y="3619500"/>
            <a:ext cx="6048375" cy="8334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Font typeface="Arial" charset="0"/>
              <a:buNone/>
              <a:defRPr/>
            </a:pPr>
            <a:endParaRPr lang="en-US"/>
          </a:p>
        </p:txBody>
      </p:sp>
      <p:sp>
        <p:nvSpPr>
          <p:cNvPr id="9" name="Rectangle 14"/>
          <p:cNvSpPr/>
          <p:nvPr userDrawn="1"/>
        </p:nvSpPr>
        <p:spPr>
          <a:xfrm>
            <a:off x="6048375" y="3619500"/>
            <a:ext cx="3095625" cy="833438"/>
          </a:xfrm>
          <a:prstGeom prst="rect">
            <a:avLst/>
          </a:prstGeom>
          <a:solidFill>
            <a:srgbClr val="17AD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Font typeface="Arial" charset="0"/>
              <a:buNone/>
              <a:defRPr/>
            </a:pPr>
            <a:endParaRPr lang="en-US"/>
          </a:p>
        </p:txBody>
      </p:sp>
      <p:pic>
        <p:nvPicPr>
          <p:cNvPr id="10" name="Picture 15" descr="EB_RGB-0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68400" y="3776663"/>
            <a:ext cx="3402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whitetagline.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361113" y="3956050"/>
            <a:ext cx="23844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6561" y="456675"/>
            <a:ext cx="5661128" cy="676139"/>
          </a:xfrm>
          <a:prstGeom prst="rect">
            <a:avLst/>
          </a:prstGeom>
        </p:spPr>
        <p:txBody>
          <a:bodyPr>
            <a:normAutofit/>
          </a:bodyPr>
          <a:lstStyle>
            <a:lvl1pPr marL="0" indent="0" algn="l">
              <a:buNone/>
              <a:defRPr sz="2400" b="0" i="0">
                <a:solidFill>
                  <a:srgbClr val="F2F3ED"/>
                </a:solidFill>
                <a:latin typeface="Merriweather Sans Regular"/>
                <a:cs typeface="Merriweather 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2333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eventbank.cn/" TargetMode="Externa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7169"/>
          <p:cNvSpPr>
            <a:spLocks noGrp="1" noChangeArrowheads="1"/>
          </p:cNvSpPr>
          <p:nvPr>
            <p:ph type="title"/>
          </p:nvPr>
        </p:nvSpPr>
        <p:spPr/>
        <p:txBody>
          <a:bodyPr/>
          <a:lstStyle/>
          <a:p>
            <a:pPr eaLnBrk="1" hangingPunct="1"/>
            <a:endParaRPr lang="zh-CN" altLang="en-US"/>
          </a:p>
        </p:txBody>
      </p:sp>
      <p:sp>
        <p:nvSpPr>
          <p:cNvPr id="5123" name="文本占位符 7170"/>
          <p:cNvSpPr>
            <a:spLocks noGrp="1" noChangeArrowheads="1"/>
          </p:cNvSpPr>
          <p:nvPr>
            <p:ph idx="1"/>
          </p:nvPr>
        </p:nvSpPr>
        <p:spPr/>
        <p:txBody>
          <a:bodyPr/>
          <a:lstStyle/>
          <a:p>
            <a:pPr eaLnBrk="1" hangingPunct="1"/>
            <a:endParaRPr lang="zh-CN" altLang="en-US"/>
          </a:p>
        </p:txBody>
      </p:sp>
      <p:pic>
        <p:nvPicPr>
          <p:cNvPr id="5124" name="图片 7171" descr="235094-14021Q03P8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4" y="-380578"/>
            <a:ext cx="9144000" cy="512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7"/>
          <p:cNvSpPr>
            <a:spLocks noChangeArrowheads="1"/>
          </p:cNvSpPr>
          <p:nvPr/>
        </p:nvSpPr>
        <p:spPr bwMode="auto">
          <a:xfrm>
            <a:off x="0" y="3555206"/>
            <a:ext cx="3144838" cy="10394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1800">
              <a:solidFill>
                <a:srgbClr val="FFFFFF"/>
              </a:solidFill>
              <a:latin typeface="Calibri" pitchFamily="34" charset="0"/>
              <a:sym typeface="Calibri" pitchFamily="34" charset="0"/>
            </a:endParaRPr>
          </a:p>
        </p:txBody>
      </p:sp>
      <p:pic>
        <p:nvPicPr>
          <p:cNvPr id="5126"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6" y="379095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1"/>
          <p:cNvSpPr>
            <a:spLocks noChangeArrowheads="1"/>
          </p:cNvSpPr>
          <p:nvPr/>
        </p:nvSpPr>
        <p:spPr bwMode="auto">
          <a:xfrm>
            <a:off x="3117850" y="3539729"/>
            <a:ext cx="6032500" cy="1056084"/>
          </a:xfrm>
          <a:prstGeom prst="rect">
            <a:avLst/>
          </a:prstGeom>
          <a:solidFill>
            <a:srgbClr val="07397D">
              <a:alpha val="870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GB" altLang="zh-CN" sz="3400" b="1" dirty="0">
                <a:solidFill>
                  <a:schemeClr val="bg1"/>
                </a:solidFill>
                <a:latin typeface="Times New Roman" pitchFamily="18" charset="0"/>
                <a:cs typeface="Times New Roman" pitchFamily="18" charset="0"/>
                <a:sym typeface="Arial" pitchFamily="34" charset="0"/>
              </a:rPr>
              <a:t>Platform Introduction</a:t>
            </a:r>
            <a:endParaRPr lang="en-GB" altLang="zh-CN" sz="3400" b="1" dirty="0">
              <a:solidFill>
                <a:schemeClr val="bg1"/>
              </a:solidFill>
              <a:latin typeface="Times New Roman" pitchFamily="18" charset="0"/>
              <a:ea typeface="微软雅黑" pitchFamily="34" charset="-122"/>
              <a:sym typeface="Arial" pitchFamily="34" charset="0"/>
            </a:endParaRPr>
          </a:p>
        </p:txBody>
      </p:sp>
    </p:spTree>
    <p:extLst>
      <p:ext uri="{BB962C8B-B14F-4D97-AF65-F5344CB8AC3E}">
        <p14:creationId xmlns:p14="http://schemas.microsoft.com/office/powerpoint/2010/main" val="110752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566763"/>
          </a:xfrm>
        </p:spPr>
        <p:txBody>
          <a:bodyPr/>
          <a:lstStyle/>
          <a:p>
            <a:r>
              <a:rPr lang="en-US" altLang="zh-CN" dirty="0"/>
              <a:t>Event Management</a:t>
            </a:r>
            <a:endParaRPr lang="zh-CN" altLang="en-US" dirty="0"/>
          </a:p>
        </p:txBody>
      </p:sp>
      <p:sp>
        <p:nvSpPr>
          <p:cNvPr id="4" name="文本占位符 3"/>
          <p:cNvSpPr>
            <a:spLocks noGrp="1"/>
          </p:cNvSpPr>
          <p:nvPr>
            <p:ph type="body" sz="half" idx="2"/>
          </p:nvPr>
        </p:nvSpPr>
        <p:spPr/>
        <p:txBody>
          <a:bodyPr/>
          <a:lstStyle/>
          <a:p>
            <a:pPr fontAlgn="base"/>
            <a:endParaRPr lang="en-US" altLang="zh-CN" dirty="0"/>
          </a:p>
          <a:p>
            <a:pPr fontAlgn="base"/>
            <a:r>
              <a:rPr lang="en-US" altLang="zh-CN" dirty="0"/>
              <a:t>04. Mobile Check-In</a:t>
            </a:r>
          </a:p>
          <a:p>
            <a:pPr fontAlgn="base"/>
            <a:r>
              <a:rPr lang="en-US" altLang="zh-CN" dirty="0"/>
              <a:t>Eliminate lines with your mobile and online event check-ins</a:t>
            </a:r>
          </a:p>
          <a:p>
            <a:pPr fontAlgn="base"/>
            <a:r>
              <a:rPr lang="en-US" altLang="zh-CN" dirty="0"/>
              <a:t>Scan your attendee's e-ticket, search the registration, or add a walk-in attendees while their attendance information is automatically tracked in the system real time. EventBank app is available on Android and iOS. Stay in know where ever you go.</a:t>
            </a:r>
          </a:p>
          <a:p>
            <a:endParaRPr lang="zh-CN" alt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904" y="1131590"/>
            <a:ext cx="519996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240079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6"/>
            <a:ext cx="3008313" cy="854796"/>
          </a:xfrm>
        </p:spPr>
        <p:txBody>
          <a:bodyPr>
            <a:normAutofit/>
          </a:bodyPr>
          <a:lstStyle/>
          <a:p>
            <a:r>
              <a:rPr lang="en-US" altLang="zh-CN" dirty="0"/>
              <a:t>CRM</a:t>
            </a:r>
            <a:br>
              <a:rPr lang="en-US" altLang="zh-CN" dirty="0"/>
            </a:br>
            <a:endParaRPr lang="zh-CN" altLang="en-US" dirty="0"/>
          </a:p>
        </p:txBody>
      </p:sp>
      <p:sp>
        <p:nvSpPr>
          <p:cNvPr id="4" name="文本占位符 3"/>
          <p:cNvSpPr>
            <a:spLocks noGrp="1"/>
          </p:cNvSpPr>
          <p:nvPr>
            <p:ph type="body" sz="half" idx="2"/>
          </p:nvPr>
        </p:nvSpPr>
        <p:spPr/>
        <p:txBody>
          <a:bodyPr/>
          <a:lstStyle/>
          <a:p>
            <a:endParaRPr lang="en-US" altLang="zh-CN" dirty="0"/>
          </a:p>
          <a:p>
            <a:pPr fontAlgn="base"/>
            <a:r>
              <a:rPr lang="en-US" altLang="zh-CN" dirty="0"/>
              <a:t>01.Contact and opportunity management. </a:t>
            </a:r>
          </a:p>
          <a:p>
            <a:pPr fontAlgn="base"/>
            <a:r>
              <a:rPr lang="en-US" altLang="zh-CN" dirty="0"/>
              <a:t>Keep organized and put contacts and leads to work.</a:t>
            </a:r>
          </a:p>
          <a:p>
            <a:pPr fontAlgn="base"/>
            <a:r>
              <a:rPr lang="en-US" altLang="zh-CN" dirty="0"/>
              <a:t>Manage members, contacts, and leads in our marketing CRM. Customize fields for all your contacts that suit your marketing, events, and sales needs. Import and export any of your contacts lists.</a:t>
            </a:r>
          </a:p>
          <a:p>
            <a:endParaRPr lang="zh-CN" altLang="en-US" dirty="0"/>
          </a:p>
        </p:txBody>
      </p:sp>
      <p:pic>
        <p:nvPicPr>
          <p:cNvPr id="81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1059582"/>
            <a:ext cx="5644449" cy="347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70966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566763"/>
          </a:xfrm>
        </p:spPr>
        <p:txBody>
          <a:bodyPr/>
          <a:lstStyle/>
          <a:p>
            <a:r>
              <a:rPr lang="en-US" altLang="zh-CN" dirty="0"/>
              <a:t>CRM</a:t>
            </a:r>
            <a:endParaRPr lang="zh-CN" altLang="en-US" dirty="0"/>
          </a:p>
        </p:txBody>
      </p:sp>
      <p:sp>
        <p:nvSpPr>
          <p:cNvPr id="4" name="文本占位符 3"/>
          <p:cNvSpPr>
            <a:spLocks noGrp="1"/>
          </p:cNvSpPr>
          <p:nvPr>
            <p:ph type="body" sz="half" idx="2"/>
          </p:nvPr>
        </p:nvSpPr>
        <p:spPr/>
        <p:txBody>
          <a:bodyPr/>
          <a:lstStyle/>
          <a:p>
            <a:endParaRPr lang="en-US" altLang="zh-CN" dirty="0"/>
          </a:p>
          <a:p>
            <a:pPr fontAlgn="base"/>
            <a:r>
              <a:rPr lang="en-US" altLang="zh-CN" dirty="0"/>
              <a:t>02. Email and Event Integration</a:t>
            </a:r>
          </a:p>
          <a:p>
            <a:pPr fontAlgn="base"/>
            <a:r>
              <a:rPr lang="en-US" altLang="zh-CN" dirty="0"/>
              <a:t>EventBank ensures that all your membership, event, and email campaign data stay centralized.</a:t>
            </a:r>
          </a:p>
          <a:p>
            <a:pPr fontAlgn="base"/>
            <a:r>
              <a:rPr lang="en-US" altLang="zh-CN" dirty="0"/>
              <a:t>Each contact profile shows how many events your contacts have registered for and attended as well as how many email campaigns they have opened and clicked.</a:t>
            </a:r>
          </a:p>
          <a:p>
            <a:endParaRPr lang="zh-CN" alt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987574"/>
            <a:ext cx="5586597" cy="337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9" name="组合 15"/>
          <p:cNvGrpSpPr/>
          <p:nvPr/>
        </p:nvGrpSpPr>
        <p:grpSpPr bwMode="auto">
          <a:xfrm>
            <a:off x="-9525" y="4895850"/>
            <a:ext cx="9163050" cy="268116"/>
            <a:chOff x="0" y="0"/>
            <a:chExt cx="9163025" cy="377953"/>
          </a:xfrm>
          <a:solidFill>
            <a:srgbClr val="002060"/>
          </a:solidFill>
        </p:grpSpPr>
        <p:sp>
          <p:nvSpPr>
            <p:cNvPr id="20"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21"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22"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23"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24"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2243027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566763"/>
          </a:xfrm>
        </p:spPr>
        <p:txBody>
          <a:bodyPr/>
          <a:lstStyle/>
          <a:p>
            <a:r>
              <a:rPr lang="en-US" altLang="zh-CN" dirty="0"/>
              <a:t>CRM</a:t>
            </a:r>
            <a:endParaRPr lang="zh-CN" altLang="en-US" dirty="0"/>
          </a:p>
        </p:txBody>
      </p:sp>
      <p:sp>
        <p:nvSpPr>
          <p:cNvPr id="4" name="文本占位符 3"/>
          <p:cNvSpPr>
            <a:spLocks noGrp="1"/>
          </p:cNvSpPr>
          <p:nvPr>
            <p:ph type="body" sz="half" idx="2"/>
          </p:nvPr>
        </p:nvSpPr>
        <p:spPr/>
        <p:txBody>
          <a:bodyPr/>
          <a:lstStyle/>
          <a:p>
            <a:endParaRPr lang="en-US" altLang="zh-CN" dirty="0"/>
          </a:p>
          <a:p>
            <a:pPr fontAlgn="base"/>
            <a:r>
              <a:rPr lang="en-US" altLang="zh-CN" dirty="0"/>
              <a:t>03. Smart Lists</a:t>
            </a:r>
          </a:p>
          <a:p>
            <a:pPr fontAlgn="base"/>
            <a:r>
              <a:rPr lang="en-US" altLang="zh-CN" dirty="0"/>
              <a:t>Optimize and segment all the data in your CRM.</a:t>
            </a:r>
          </a:p>
          <a:p>
            <a:pPr fontAlgn="base"/>
            <a:r>
              <a:rPr lang="en-US" altLang="zh-CN" dirty="0"/>
              <a:t>You can segment your data based on any CRM standard or customized fields using our advanced search technology. After creating a smart list, that information will automatically be updated whenever new contacts are added into the CRM.</a:t>
            </a:r>
          </a:p>
          <a:p>
            <a:endParaRPr lang="zh-CN" alt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987574"/>
            <a:ext cx="5586603" cy="325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75020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51471"/>
            <a:ext cx="3008313" cy="1080119"/>
          </a:xfrm>
        </p:spPr>
        <p:txBody>
          <a:bodyPr/>
          <a:lstStyle/>
          <a:p>
            <a:r>
              <a:rPr lang="en-US" altLang="zh-CN" dirty="0"/>
              <a:t>Membership</a:t>
            </a:r>
            <a:br>
              <a:rPr lang="en-US" altLang="zh-CN" dirty="0"/>
            </a:br>
            <a:endParaRPr lang="zh-CN" altLang="en-US" dirty="0"/>
          </a:p>
        </p:txBody>
      </p:sp>
      <p:sp>
        <p:nvSpPr>
          <p:cNvPr id="4" name="文本占位符 3"/>
          <p:cNvSpPr>
            <a:spLocks noGrp="1"/>
          </p:cNvSpPr>
          <p:nvPr>
            <p:ph type="body" sz="half" idx="2"/>
          </p:nvPr>
        </p:nvSpPr>
        <p:spPr/>
        <p:txBody>
          <a:bodyPr>
            <a:normAutofit fontScale="92500" lnSpcReduction="10000"/>
          </a:bodyPr>
          <a:lstStyle/>
          <a:p>
            <a:r>
              <a:rPr lang="en-US" altLang="zh-CN" dirty="0"/>
              <a:t>Move away from manual and time consuming membership and chapter management with</a:t>
            </a:r>
            <a:br>
              <a:rPr lang="en-US" altLang="zh-CN" dirty="0"/>
            </a:br>
            <a:r>
              <a:rPr lang="en-US" altLang="zh-CN" dirty="0"/>
              <a:t>EventBank's all-in-one membership solution.</a:t>
            </a:r>
          </a:p>
          <a:p>
            <a:endParaRPr lang="en-US" altLang="zh-CN" dirty="0"/>
          </a:p>
          <a:p>
            <a:pPr fontAlgn="base"/>
            <a:r>
              <a:rPr lang="en-US" altLang="zh-CN" dirty="0"/>
              <a:t>01. Member Application</a:t>
            </a:r>
          </a:p>
          <a:p>
            <a:pPr fontAlgn="base"/>
            <a:r>
              <a:rPr lang="en-US" altLang="zh-CN" dirty="0"/>
              <a:t>Automate the membership application process</a:t>
            </a:r>
          </a:p>
          <a:p>
            <a:pPr fontAlgn="base"/>
            <a:r>
              <a:rPr lang="en-US" altLang="zh-CN" dirty="0"/>
              <a:t>EventBank modernizes what used to be a tedious and pain-staking membership application and registration process through online membership registration and payment. From the initial application form to membership approval, EventBank has automated emails that simplify the membership process.</a:t>
            </a:r>
          </a:p>
          <a:p>
            <a:endParaRPr lang="zh-CN"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0" y="771550"/>
            <a:ext cx="533893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359219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926803"/>
          </a:xfrm>
        </p:spPr>
        <p:txBody>
          <a:bodyPr/>
          <a:lstStyle/>
          <a:p>
            <a:r>
              <a:rPr lang="en-US" altLang="zh-CN" dirty="0"/>
              <a:t>Membership</a:t>
            </a:r>
            <a:br>
              <a:rPr lang="en-US" altLang="zh-CN" dirty="0"/>
            </a:br>
            <a:endParaRPr lang="zh-CN" altLang="en-US" dirty="0"/>
          </a:p>
        </p:txBody>
      </p:sp>
      <p:sp>
        <p:nvSpPr>
          <p:cNvPr id="4" name="文本占位符 3"/>
          <p:cNvSpPr>
            <a:spLocks noGrp="1"/>
          </p:cNvSpPr>
          <p:nvPr>
            <p:ph type="body" sz="half" idx="2"/>
          </p:nvPr>
        </p:nvSpPr>
        <p:spPr/>
        <p:txBody>
          <a:bodyPr/>
          <a:lstStyle/>
          <a:p>
            <a:endParaRPr lang="en-US" altLang="zh-CN" dirty="0"/>
          </a:p>
          <a:p>
            <a:endParaRPr lang="en-US" altLang="zh-CN" dirty="0"/>
          </a:p>
          <a:p>
            <a:pPr fontAlgn="base"/>
            <a:r>
              <a:rPr lang="en-US" altLang="zh-CN" dirty="0"/>
              <a:t>02. Membership Renewal Automation</a:t>
            </a:r>
          </a:p>
          <a:p>
            <a:pPr fontAlgn="base"/>
            <a:r>
              <a:rPr lang="en-US" altLang="zh-CN" dirty="0"/>
              <a:t>Makes it easy for members to renew and for membership management team to track membership statues</a:t>
            </a:r>
          </a:p>
          <a:p>
            <a:pPr fontAlgn="base"/>
            <a:r>
              <a:rPr lang="en-US" altLang="zh-CN" dirty="0"/>
              <a:t>EventBank automatically reminds members their memberships will expire and takes them through the renewal process. EventBank tracks which memberships have expired and are close to expiring.</a:t>
            </a:r>
          </a:p>
          <a:p>
            <a:endParaRPr lang="zh-CN"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771550"/>
            <a:ext cx="511175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372110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6"/>
            <a:ext cx="3008313" cy="926804"/>
          </a:xfrm>
        </p:spPr>
        <p:txBody>
          <a:bodyPr/>
          <a:lstStyle/>
          <a:p>
            <a:r>
              <a:rPr lang="en-US" altLang="zh-CN" dirty="0"/>
              <a:t>Membership</a:t>
            </a:r>
            <a:br>
              <a:rPr lang="en-US" altLang="zh-CN" dirty="0"/>
            </a:br>
            <a:endParaRPr lang="zh-CN" altLang="en-US" dirty="0"/>
          </a:p>
        </p:txBody>
      </p:sp>
      <p:sp>
        <p:nvSpPr>
          <p:cNvPr id="4" name="文本占位符 3"/>
          <p:cNvSpPr>
            <a:spLocks noGrp="1"/>
          </p:cNvSpPr>
          <p:nvPr>
            <p:ph type="body" sz="half" idx="2"/>
          </p:nvPr>
        </p:nvSpPr>
        <p:spPr/>
        <p:txBody>
          <a:bodyPr/>
          <a:lstStyle/>
          <a:p>
            <a:endParaRPr lang="en-US" altLang="zh-CN" dirty="0"/>
          </a:p>
          <a:p>
            <a:endParaRPr lang="en-US" altLang="zh-CN" dirty="0"/>
          </a:p>
          <a:p>
            <a:pPr fontAlgn="base"/>
            <a:r>
              <a:rPr lang="en-US" altLang="zh-CN" dirty="0"/>
              <a:t>03. Subscriptions</a:t>
            </a:r>
          </a:p>
          <a:p>
            <a:pPr fontAlgn="base"/>
            <a:r>
              <a:rPr lang="en-US" altLang="zh-CN" dirty="0"/>
              <a:t>Create targeted subscriptions for specialized types of contacts, event attendees, and members</a:t>
            </a:r>
          </a:p>
          <a:p>
            <a:pPr fontAlgn="base"/>
            <a:r>
              <a:rPr lang="en-US" altLang="zh-CN" dirty="0"/>
              <a:t>Using our email subscriptions feature, you can share relevant knowledge, content, and events to different types of members. EventBank lets organizations create and manage all of their subscriptions</a:t>
            </a:r>
          </a:p>
          <a:p>
            <a:endParaRPr lang="zh-CN" alt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843558"/>
            <a:ext cx="511175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3118530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926803"/>
          </a:xfrm>
        </p:spPr>
        <p:txBody>
          <a:bodyPr/>
          <a:lstStyle/>
          <a:p>
            <a:r>
              <a:rPr lang="en-US" altLang="zh-CN" dirty="0"/>
              <a:t>Membership</a:t>
            </a:r>
            <a:br>
              <a:rPr lang="en-US" altLang="zh-CN" dirty="0"/>
            </a:br>
            <a:endParaRPr lang="zh-CN" altLang="en-US" dirty="0"/>
          </a:p>
        </p:txBody>
      </p:sp>
      <p:sp>
        <p:nvSpPr>
          <p:cNvPr id="4" name="文本占位符 3"/>
          <p:cNvSpPr>
            <a:spLocks noGrp="1"/>
          </p:cNvSpPr>
          <p:nvPr>
            <p:ph type="body" sz="half" idx="2"/>
          </p:nvPr>
        </p:nvSpPr>
        <p:spPr/>
        <p:txBody>
          <a:bodyPr>
            <a:normAutofit lnSpcReduction="10000"/>
          </a:bodyPr>
          <a:lstStyle/>
          <a:p>
            <a:endParaRPr lang="en-US" altLang="zh-CN" dirty="0"/>
          </a:p>
          <a:p>
            <a:endParaRPr lang="en-US" altLang="zh-CN" dirty="0"/>
          </a:p>
          <a:p>
            <a:pPr fontAlgn="base"/>
            <a:r>
              <a:rPr lang="en-US" altLang="zh-CN" dirty="0"/>
              <a:t>04. Member Accounts with EB Connect App</a:t>
            </a:r>
          </a:p>
          <a:p>
            <a:pPr fontAlgn="base"/>
            <a:r>
              <a:rPr lang="en-US" altLang="zh-CN" dirty="0"/>
              <a:t>Directly connect with members, subscribers, and event attendees</a:t>
            </a:r>
          </a:p>
          <a:p>
            <a:pPr fontAlgn="base"/>
            <a:r>
              <a:rPr lang="en-US" altLang="zh-CN" dirty="0"/>
              <a:t>Attendees, subscribers, and event attendees can discover t upcoming events and stay updated with your organization's subscriptions, and notifications. Each contact has their own account that they can link to their LinkedIn profile, a QR code that they use to check in to all your organization events, and a record of all their past events.</a:t>
            </a:r>
          </a:p>
          <a:p>
            <a:endParaRPr lang="zh-CN" alt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0" y="915566"/>
            <a:ext cx="5111750" cy="349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17205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638771"/>
          </a:xfrm>
        </p:spPr>
        <p:txBody>
          <a:bodyPr/>
          <a:lstStyle/>
          <a:p>
            <a:r>
              <a:rPr lang="en-US" altLang="zh-CN" dirty="0"/>
              <a:t>Our Contacts</a:t>
            </a:r>
            <a:endParaRPr lang="zh-CN" altLang="en-US" dirty="0"/>
          </a:p>
        </p:txBody>
      </p:sp>
      <p:sp>
        <p:nvSpPr>
          <p:cNvPr id="3" name="内容占位符 2"/>
          <p:cNvSpPr>
            <a:spLocks noGrp="1"/>
          </p:cNvSpPr>
          <p:nvPr>
            <p:ph idx="1"/>
          </p:nvPr>
        </p:nvSpPr>
        <p:spPr/>
        <p:txBody>
          <a:bodyPr>
            <a:normAutofit fontScale="92500" lnSpcReduction="10000"/>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sz="2000" dirty="0"/>
          </a:p>
          <a:p>
            <a:pPr marL="0" indent="0">
              <a:buNone/>
            </a:pPr>
            <a:r>
              <a:rPr lang="en-US" altLang="zh-CN" sz="1700" dirty="0"/>
              <a:t>For more information, please visit </a:t>
            </a:r>
            <a:r>
              <a:rPr lang="en-US" altLang="zh-CN" sz="1700" b="1" dirty="0">
                <a:hlinkClick r:id="rId2"/>
              </a:rPr>
              <a:t>www.eventbank.com</a:t>
            </a:r>
            <a:endParaRPr lang="zh-CN" altLang="en-US" sz="1700" dirty="0"/>
          </a:p>
        </p:txBody>
      </p:sp>
      <p:sp>
        <p:nvSpPr>
          <p:cNvPr id="4" name="文本占位符 3"/>
          <p:cNvSpPr>
            <a:spLocks noGrp="1"/>
          </p:cNvSpPr>
          <p:nvPr>
            <p:ph type="body" sz="half" idx="2"/>
          </p:nvPr>
        </p:nvSpPr>
        <p:spPr/>
        <p:txBody>
          <a:bodyPr>
            <a:normAutofit fontScale="92500" lnSpcReduction="10000"/>
          </a:bodyPr>
          <a:lstStyle/>
          <a:p>
            <a:endParaRPr lang="en-US" altLang="zh-CN" dirty="0"/>
          </a:p>
          <a:p>
            <a:pPr fontAlgn="base"/>
            <a:r>
              <a:rPr lang="en-US" altLang="zh-CN" b="1" dirty="0"/>
              <a:t>USA Office</a:t>
            </a:r>
          </a:p>
          <a:p>
            <a:pPr fontAlgn="base"/>
            <a:r>
              <a:rPr lang="en-US" altLang="zh-CN" dirty="0"/>
              <a:t>Suite 214, 1670 South Amphlett San Mateo, CA 94402</a:t>
            </a:r>
          </a:p>
          <a:p>
            <a:pPr fontAlgn="base"/>
            <a:r>
              <a:rPr lang="en-US" altLang="zh-CN" dirty="0"/>
              <a:t>Tel: 1-888-218-1354</a:t>
            </a:r>
          </a:p>
          <a:p>
            <a:endParaRPr lang="en-US" altLang="zh-CN" dirty="0"/>
          </a:p>
          <a:p>
            <a:r>
              <a:rPr lang="en-US" altLang="zh-CN" b="1" dirty="0"/>
              <a:t>China Office </a:t>
            </a:r>
          </a:p>
          <a:p>
            <a:r>
              <a:rPr lang="en-US" altLang="zh-CN" dirty="0"/>
              <a:t>D3-1 SOHO 2, No.9 Guanghua Lu, Chaoyang District Beijing 100020</a:t>
            </a:r>
          </a:p>
          <a:p>
            <a:r>
              <a:rPr lang="en-US" altLang="zh-CN" dirty="0"/>
              <a:t> Hotline: (+86) 400-105-9900</a:t>
            </a:r>
          </a:p>
          <a:p>
            <a:r>
              <a:rPr lang="en-US" altLang="zh-CN" dirty="0"/>
              <a:t>Fax: +86 (10) 8561 1933</a:t>
            </a:r>
          </a:p>
          <a:p>
            <a:endParaRPr lang="en-US" altLang="zh-CN" dirty="0"/>
          </a:p>
          <a:p>
            <a:r>
              <a:rPr lang="en-US" altLang="zh-CN" b="1" dirty="0"/>
              <a:t>APAC Office</a:t>
            </a:r>
          </a:p>
          <a:p>
            <a:r>
              <a:rPr lang="en-US" altLang="zh-CN" dirty="0"/>
              <a:t>Unit D 16/F Cheuk Nang Plaza, 250 Hennessy RoadWanchai, Hong Kong</a:t>
            </a:r>
          </a:p>
          <a:p>
            <a:r>
              <a:rPr lang="en-US" altLang="zh-CN" dirty="0"/>
              <a:t>Tel: +852 3125 7507</a:t>
            </a:r>
          </a:p>
          <a:p>
            <a:endParaRPr lang="zh-CN"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737" y="699542"/>
            <a:ext cx="511175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2" descr="EB_RGB-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24"/>
          <p:cNvGrpSpPr>
            <a:grpSpLocks/>
          </p:cNvGrpSpPr>
          <p:nvPr/>
        </p:nvGrpSpPr>
        <p:grpSpPr bwMode="auto">
          <a:xfrm>
            <a:off x="0" y="242888"/>
            <a:ext cx="9163050" cy="457200"/>
            <a:chOff x="0" y="374"/>
            <a:chExt cx="9163024" cy="458072"/>
          </a:xfrm>
        </p:grpSpPr>
        <p:grpSp>
          <p:nvGrpSpPr>
            <p:cNvPr id="8" name="组合 9"/>
            <p:cNvGrpSpPr>
              <a:grpSpLocks/>
            </p:cNvGrpSpPr>
            <p:nvPr/>
          </p:nvGrpSpPr>
          <p:grpSpPr bwMode="auto">
            <a:xfrm flipH="1">
              <a:off x="9059835" y="374"/>
              <a:ext cx="103189" cy="458072"/>
              <a:chOff x="1" y="374"/>
              <a:chExt cx="99481" cy="458072"/>
            </a:xfrm>
          </p:grpSpPr>
          <p:sp>
            <p:nvSpPr>
              <p:cNvPr id="12"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3"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 name="组合 3"/>
            <p:cNvGrpSpPr>
              <a:grpSpLocks/>
            </p:cNvGrpSpPr>
            <p:nvPr/>
          </p:nvGrpSpPr>
          <p:grpSpPr bwMode="auto">
            <a:xfrm>
              <a:off x="0" y="374"/>
              <a:ext cx="481013" cy="458072"/>
              <a:chOff x="0" y="374"/>
              <a:chExt cx="481013" cy="458072"/>
            </a:xfrm>
          </p:grpSpPr>
          <p:sp>
            <p:nvSpPr>
              <p:cNvPr id="10"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1"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4" name="组合 15"/>
          <p:cNvGrpSpPr/>
          <p:nvPr/>
        </p:nvGrpSpPr>
        <p:grpSpPr bwMode="auto">
          <a:xfrm>
            <a:off x="-9525" y="4895850"/>
            <a:ext cx="9163050" cy="268116"/>
            <a:chOff x="0" y="0"/>
            <a:chExt cx="9163025" cy="377953"/>
          </a:xfrm>
          <a:solidFill>
            <a:srgbClr val="002060"/>
          </a:solidFill>
        </p:grpSpPr>
        <p:sp>
          <p:nvSpPr>
            <p:cNvPr id="15"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9"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2970846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1"/>
          </p:nvPr>
        </p:nvSpPr>
        <p:spPr bwMode="auto">
          <a:xfrm>
            <a:off x="-828675" y="842963"/>
            <a:ext cx="6308725" cy="189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20000"/>
              </a:lnSpc>
            </a:pPr>
            <a:r>
              <a:rPr lang="en-US" altLang="zh-CN" sz="4000" b="1" dirty="0">
                <a:latin typeface="微软雅黑" pitchFamily="34" charset="-122"/>
                <a:ea typeface="微软雅黑" pitchFamily="34" charset="-122"/>
              </a:rPr>
              <a:t>Thank you!</a:t>
            </a:r>
          </a:p>
          <a:p>
            <a:pPr algn="ctr">
              <a:lnSpc>
                <a:spcPct val="120000"/>
              </a:lnSpc>
            </a:pPr>
            <a:endParaRPr lang="en-US" altLang="zh-CN" sz="4000" dirty="0">
              <a:latin typeface="微软雅黑" pitchFamily="34" charset="-122"/>
              <a:ea typeface="微软雅黑" pitchFamily="34" charset="-122"/>
            </a:endParaRPr>
          </a:p>
          <a:p>
            <a:pPr algn="ctr">
              <a:lnSpc>
                <a:spcPct val="120000"/>
              </a:lnSpc>
            </a:pPr>
            <a:endParaRPr lang="en-US" altLang="zh-CN" sz="4800" dirty="0">
              <a:latin typeface="微软雅黑" pitchFamily="34" charset="-122"/>
              <a:ea typeface="微软雅黑" pitchFamily="34" charset="-122"/>
            </a:endParaRPr>
          </a:p>
          <a:p>
            <a:pPr>
              <a:lnSpc>
                <a:spcPct val="120000"/>
              </a:lnSpc>
            </a:pPr>
            <a:endParaRPr lang="en-US" altLang="zh-CN" sz="4000" dirty="0">
              <a:latin typeface="微软雅黑" pitchFamily="34" charset="-122"/>
              <a:ea typeface="微软雅黑" pitchFamily="34" charset="-122"/>
            </a:endParaRPr>
          </a:p>
        </p:txBody>
      </p:sp>
    </p:spTree>
    <p:extLst>
      <p:ext uri="{BB962C8B-B14F-4D97-AF65-F5344CB8AC3E}">
        <p14:creationId xmlns:p14="http://schemas.microsoft.com/office/powerpoint/2010/main" val="204457198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sz="2400" dirty="0"/>
            </a:br>
            <a:br>
              <a:rPr lang="en-US" altLang="zh-CN" sz="2400" dirty="0"/>
            </a:br>
            <a:br>
              <a:rPr lang="en-US" altLang="zh-CN" sz="2400" dirty="0"/>
            </a:br>
            <a:br>
              <a:rPr lang="en-US" altLang="zh-CN" sz="2400" dirty="0"/>
            </a:br>
            <a:r>
              <a:rPr lang="en-US" altLang="zh-CN" sz="2200" dirty="0"/>
              <a:t>About EventBank</a:t>
            </a:r>
            <a:br>
              <a:rPr lang="en-US" altLang="zh-CN" b="0" dirty="0"/>
            </a:br>
            <a:endParaRPr lang="zh-CN" altLang="en-US" dirty="0"/>
          </a:p>
        </p:txBody>
      </p:sp>
      <p:sp>
        <p:nvSpPr>
          <p:cNvPr id="4" name="文本占位符 3"/>
          <p:cNvSpPr>
            <a:spLocks noGrp="1"/>
          </p:cNvSpPr>
          <p:nvPr>
            <p:ph type="body" sz="half" idx="2"/>
          </p:nvPr>
        </p:nvSpPr>
        <p:spPr/>
        <p:txBody>
          <a:bodyPr>
            <a:normAutofit fontScale="85000" lnSpcReduction="20000"/>
          </a:bodyPr>
          <a:lstStyle/>
          <a:p>
            <a:r>
              <a:rPr lang="en-US" altLang="zh-CN" sz="1800" dirty="0"/>
              <a:t>EventBank is the first integrated event-to-revenue SaaS platform. We offer a trusted technology solution to marketing decision makers in organizations of all sizes, ranging from multinational enterprises to professional associations and SMEs. </a:t>
            </a:r>
          </a:p>
          <a:p>
            <a:endParaRPr lang="en-US" altLang="zh-CN" sz="1800" dirty="0"/>
          </a:p>
          <a:p>
            <a:r>
              <a:rPr lang="en-US" altLang="zh-CN" sz="1800" dirty="0"/>
              <a:t>Align your events and customer relationships using EB Connect. </a:t>
            </a:r>
          </a:p>
          <a:p>
            <a:r>
              <a:rPr lang="en-US" altLang="zh-CN" sz="1800" dirty="0"/>
              <a:t>EB Connect provides an all-in-one social platform that ensures you get the greatest ROI from the events you attend and enables you to maximize your membership benefits from professional organizations you join.</a:t>
            </a:r>
            <a:endParaRPr lang="zh-CN" altLang="en-US" sz="1800" dirty="0"/>
          </a:p>
        </p:txBody>
      </p:sp>
      <p:pic>
        <p:nvPicPr>
          <p:cNvPr id="5" name="Picture 9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1167594"/>
            <a:ext cx="5111750" cy="334837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24"/>
          <p:cNvGrpSpPr>
            <a:grpSpLocks/>
          </p:cNvGrpSpPr>
          <p:nvPr/>
        </p:nvGrpSpPr>
        <p:grpSpPr bwMode="auto">
          <a:xfrm>
            <a:off x="0" y="242888"/>
            <a:ext cx="9163050" cy="457200"/>
            <a:chOff x="0" y="374"/>
            <a:chExt cx="9163024" cy="458072"/>
          </a:xfrm>
        </p:grpSpPr>
        <p:grpSp>
          <p:nvGrpSpPr>
            <p:cNvPr id="8" name="组合 9"/>
            <p:cNvGrpSpPr>
              <a:grpSpLocks/>
            </p:cNvGrpSpPr>
            <p:nvPr/>
          </p:nvGrpSpPr>
          <p:grpSpPr bwMode="auto">
            <a:xfrm flipH="1">
              <a:off x="9059835" y="374"/>
              <a:ext cx="103189" cy="458072"/>
              <a:chOff x="1" y="374"/>
              <a:chExt cx="99481" cy="458072"/>
            </a:xfrm>
          </p:grpSpPr>
          <p:sp>
            <p:nvSpPr>
              <p:cNvPr id="12"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3"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 name="组合 3"/>
            <p:cNvGrpSpPr>
              <a:grpSpLocks/>
            </p:cNvGrpSpPr>
            <p:nvPr/>
          </p:nvGrpSpPr>
          <p:grpSpPr bwMode="auto">
            <a:xfrm>
              <a:off x="0" y="374"/>
              <a:ext cx="481013" cy="458072"/>
              <a:chOff x="0" y="374"/>
              <a:chExt cx="481013" cy="458072"/>
            </a:xfrm>
          </p:grpSpPr>
          <p:sp>
            <p:nvSpPr>
              <p:cNvPr id="10"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1"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4" name="组合 15"/>
          <p:cNvGrpSpPr/>
          <p:nvPr/>
        </p:nvGrpSpPr>
        <p:grpSpPr bwMode="auto">
          <a:xfrm>
            <a:off x="-9525" y="4895850"/>
            <a:ext cx="9163050" cy="268116"/>
            <a:chOff x="0" y="0"/>
            <a:chExt cx="9163025" cy="377953"/>
          </a:xfrm>
          <a:solidFill>
            <a:srgbClr val="002060"/>
          </a:solidFill>
        </p:grpSpPr>
        <p:sp>
          <p:nvSpPr>
            <p:cNvPr id="15"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9"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317948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5450" y="242888"/>
            <a:ext cx="3008313" cy="1104726"/>
          </a:xfrm>
        </p:spPr>
        <p:txBody>
          <a:bodyPr>
            <a:normAutofit fontScale="90000"/>
          </a:bodyPr>
          <a:lstStyle/>
          <a:p>
            <a:br>
              <a:rPr lang="en-US" altLang="zh-CN" dirty="0"/>
            </a:br>
            <a:r>
              <a:rPr lang="en-US" altLang="zh-CN" sz="2200" dirty="0"/>
              <a:t>Our Customers </a:t>
            </a:r>
            <a:br>
              <a:rPr lang="en-US" altLang="zh-CN" dirty="0"/>
            </a:br>
            <a:br>
              <a:rPr lang="en-US" altLang="zh-CN" dirty="0"/>
            </a:br>
            <a:r>
              <a:rPr lang="en-US" altLang="zh-CN" dirty="0"/>
              <a:t>(International &amp; Local)</a:t>
            </a:r>
            <a:endParaRPr lang="zh-CN" altLang="en-US" dirty="0"/>
          </a:p>
        </p:txBody>
      </p:sp>
      <p:sp>
        <p:nvSpPr>
          <p:cNvPr id="4" name="文本占位符 3"/>
          <p:cNvSpPr>
            <a:spLocks noGrp="1"/>
          </p:cNvSpPr>
          <p:nvPr>
            <p:ph type="body" sz="half" idx="2"/>
          </p:nvPr>
        </p:nvSpPr>
        <p:spPr/>
        <p:txBody>
          <a:bodyPr>
            <a:normAutofit/>
          </a:bodyPr>
          <a:lstStyle/>
          <a:p>
            <a:endParaRPr lang="en-US" altLang="zh-CN" dirty="0"/>
          </a:p>
          <a:p>
            <a:endParaRPr lang="en-US" altLang="zh-CN" sz="2000" dirty="0"/>
          </a:p>
          <a:p>
            <a:r>
              <a:rPr lang="en-US" altLang="zh-CN" dirty="0"/>
              <a:t>Our values form the cornerstone of EventBank. They guide everything we do, from developing a new feature to responding to your feedback.</a:t>
            </a:r>
          </a:p>
          <a:p>
            <a:endParaRPr lang="en-US" altLang="zh-CN" dirty="0"/>
          </a:p>
          <a:p>
            <a:r>
              <a:rPr lang="en-US" altLang="zh-CN" dirty="0"/>
              <a:t>Our mission’s success depends on our high ethical standards, and we value our relationships. You can be sure EventBank will protect your information and respect your privacy.</a:t>
            </a:r>
          </a:p>
          <a:p>
            <a:endParaRPr lang="en-US" altLang="zh-CN" dirty="0"/>
          </a:p>
          <a:p>
            <a:endParaRPr lang="en-US" altLang="zh-CN" dirty="0"/>
          </a:p>
          <a:p>
            <a:endParaRPr lang="en-US" altLang="zh-CN" dirty="0"/>
          </a:p>
          <a:p>
            <a:endParaRPr lang="en-US" altLang="zh-CN" dirty="0"/>
          </a:p>
          <a:p>
            <a:endParaRPr lang="en-US" altLang="zh-CN" sz="2000" b="1" dirty="0"/>
          </a:p>
          <a:p>
            <a:endParaRPr lang="en-US" altLang="zh-CN" sz="2000" b="1" dirty="0"/>
          </a:p>
        </p:txBody>
      </p:sp>
      <p:pic>
        <p:nvPicPr>
          <p:cNvPr id="11266" name="Picture 2" descr="C:\Users\xiaona\Desktop\客户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960" y="734388"/>
            <a:ext cx="5833729"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419741"/>
            <a:ext cx="1896878" cy="39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165" y="4289126"/>
            <a:ext cx="2008262" cy="60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82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51470"/>
            <a:ext cx="3008313" cy="1800200"/>
          </a:xfrm>
        </p:spPr>
        <p:txBody>
          <a:bodyPr>
            <a:normAutofit fontScale="90000"/>
          </a:bodyPr>
          <a:lstStyle/>
          <a:p>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r>
              <a:rPr lang="en-US" altLang="zh-CN" sz="2200" dirty="0"/>
              <a:t>Email Marketing</a:t>
            </a:r>
            <a:br>
              <a:rPr lang="en-US" altLang="zh-CN" dirty="0"/>
            </a:br>
            <a:br>
              <a:rPr lang="en-US" altLang="zh-CN" sz="1600" b="0" dirty="0"/>
            </a:br>
            <a:r>
              <a:rPr lang="en-US" altLang="zh-CN" sz="1600" b="0" dirty="0"/>
              <a:t>Execute email campaigns that reach the right people with the right message.</a:t>
            </a:r>
            <a:br>
              <a:rPr lang="en-US" altLang="zh-CN" sz="1300" b="0" dirty="0"/>
            </a:br>
            <a:endParaRPr lang="zh-CN" altLang="en-US" sz="1300" b="0" dirty="0"/>
          </a:p>
        </p:txBody>
      </p:sp>
      <p:sp>
        <p:nvSpPr>
          <p:cNvPr id="4" name="文本占位符 3"/>
          <p:cNvSpPr>
            <a:spLocks noGrp="1"/>
          </p:cNvSpPr>
          <p:nvPr>
            <p:ph type="body" sz="half" idx="2"/>
          </p:nvPr>
        </p:nvSpPr>
        <p:spPr/>
        <p:txBody>
          <a:bodyPr/>
          <a:lstStyle/>
          <a:p>
            <a:endParaRPr lang="en-US" altLang="zh-CN" dirty="0"/>
          </a:p>
          <a:p>
            <a:pPr fontAlgn="base"/>
            <a:endParaRPr lang="en-US" altLang="zh-CN" dirty="0"/>
          </a:p>
          <a:p>
            <a:pPr fontAlgn="base"/>
            <a:endParaRPr lang="en-US" altLang="zh-CN" dirty="0"/>
          </a:p>
          <a:p>
            <a:pPr fontAlgn="base"/>
            <a:r>
              <a:rPr lang="en-US" altLang="zh-CN" dirty="0"/>
              <a:t>01. Subscriptions</a:t>
            </a:r>
          </a:p>
          <a:p>
            <a:pPr fontAlgn="base"/>
            <a:r>
              <a:rPr lang="en-US" altLang="zh-CN" dirty="0"/>
              <a:t>Create targeted subscriptions for specialized types of contacts, event attendees, and members.</a:t>
            </a:r>
          </a:p>
          <a:p>
            <a:pPr fontAlgn="base"/>
            <a:r>
              <a:rPr lang="en-US" altLang="zh-CN" dirty="0"/>
              <a:t>Using our email subscriptions feature, you can share relevant knowledge, content, and events to different types of members. EventBank organizations create and manage all of their subscriptions.</a:t>
            </a:r>
          </a:p>
          <a:p>
            <a:endParaRPr lang="zh-CN" altLang="en-US" dirty="0"/>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843558"/>
            <a:ext cx="5111750" cy="349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1000275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339502"/>
            <a:ext cx="3008313" cy="1152128"/>
          </a:xfrm>
        </p:spPr>
        <p:txBody>
          <a:bodyPr>
            <a:normAutofit fontScale="90000"/>
          </a:bodyPr>
          <a:lstStyle/>
          <a:p>
            <a:br>
              <a:rPr lang="en-US" altLang="zh-CN" dirty="0"/>
            </a:br>
            <a:r>
              <a:rPr lang="en-US" altLang="zh-CN" sz="2200" dirty="0"/>
              <a:t>Email Marketing</a:t>
            </a:r>
            <a:br>
              <a:rPr lang="en-US" altLang="zh-CN" dirty="0"/>
            </a:br>
            <a:br>
              <a:rPr lang="en-US" altLang="zh-CN" dirty="0"/>
            </a:br>
            <a:r>
              <a:rPr lang="en-US" altLang="zh-CN" sz="1600" b="0" dirty="0"/>
              <a:t>Create professional newsletters, event invitations, and marketing campaigns.</a:t>
            </a:r>
            <a:endParaRPr lang="zh-CN" altLang="en-US" sz="1600" dirty="0"/>
          </a:p>
        </p:txBody>
      </p:sp>
      <p:sp>
        <p:nvSpPr>
          <p:cNvPr id="4" name="文本占位符 3"/>
          <p:cNvSpPr>
            <a:spLocks noGrp="1"/>
          </p:cNvSpPr>
          <p:nvPr>
            <p:ph type="body" sz="half" idx="2"/>
          </p:nvPr>
        </p:nvSpPr>
        <p:spPr/>
        <p:txBody>
          <a:bodyPr/>
          <a:lstStyle/>
          <a:p>
            <a:pPr fontAlgn="base"/>
            <a:endParaRPr lang="en-US" altLang="zh-CN" dirty="0"/>
          </a:p>
          <a:p>
            <a:pPr fontAlgn="base"/>
            <a:endParaRPr lang="en-US" altLang="zh-CN" b="1" dirty="0"/>
          </a:p>
          <a:p>
            <a:pPr fontAlgn="base"/>
            <a:endParaRPr lang="en-US" altLang="zh-CN" dirty="0"/>
          </a:p>
          <a:p>
            <a:pPr fontAlgn="base"/>
            <a:r>
              <a:rPr lang="en-US" altLang="zh-CN" dirty="0"/>
              <a:t>02. Content customization</a:t>
            </a:r>
          </a:p>
          <a:p>
            <a:pPr fontAlgn="base"/>
            <a:r>
              <a:rPr lang="en-US" altLang="zh-CN" dirty="0"/>
              <a:t>Create Email Campaigns that reflect your brand.</a:t>
            </a:r>
          </a:p>
          <a:p>
            <a:pPr fontAlgn="base"/>
            <a:r>
              <a:rPr lang="en-US" altLang="zh-CN" dirty="0"/>
              <a:t>EventBank’s email campaigns features allow you to create, schedule, and send emails and newsletters. You can also customize and save email templates.</a:t>
            </a:r>
          </a:p>
          <a:p>
            <a:endParaRPr lang="zh-CN" altLang="en-US" dirty="0"/>
          </a:p>
        </p:txBody>
      </p:sp>
      <p:pic>
        <p:nvPicPr>
          <p:cNvPr id="5" name="Picture 12" descr="EB_RGB-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pic>
        <p:nvPicPr>
          <p:cNvPr id="1026" name="Picture 2" descr="C:\Users\xiaona\Desktop\QQ截图2016072614235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3058" y="771550"/>
            <a:ext cx="5111750" cy="299033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7" y="3768786"/>
            <a:ext cx="5400723" cy="106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52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566763"/>
          </a:xfrm>
        </p:spPr>
        <p:txBody>
          <a:bodyPr>
            <a:normAutofit/>
          </a:bodyPr>
          <a:lstStyle/>
          <a:p>
            <a:r>
              <a:rPr lang="en-US" altLang="zh-CN" dirty="0"/>
              <a:t>Email</a:t>
            </a:r>
            <a:r>
              <a:rPr lang="en-US" altLang="zh-CN" sz="1800" dirty="0"/>
              <a:t> </a:t>
            </a:r>
            <a:r>
              <a:rPr lang="en-US" altLang="zh-CN" dirty="0"/>
              <a:t>Marketing</a:t>
            </a:r>
            <a:endParaRPr lang="zh-CN" altLang="en-US" dirty="0"/>
          </a:p>
        </p:txBody>
      </p:sp>
      <p:sp>
        <p:nvSpPr>
          <p:cNvPr id="4" name="文本占位符 3"/>
          <p:cNvSpPr>
            <a:spLocks noGrp="1"/>
          </p:cNvSpPr>
          <p:nvPr>
            <p:ph type="body" sz="half" idx="2"/>
          </p:nvPr>
        </p:nvSpPr>
        <p:spPr/>
        <p:txBody>
          <a:bodyPr/>
          <a:lstStyle/>
          <a:p>
            <a:endParaRPr lang="en-US" altLang="zh-CN" dirty="0"/>
          </a:p>
          <a:p>
            <a:pPr fontAlgn="base"/>
            <a:r>
              <a:rPr lang="en-US" altLang="zh-CN" dirty="0"/>
              <a:t>03. Email campaign analytics</a:t>
            </a:r>
          </a:p>
          <a:p>
            <a:pPr fontAlgn="base"/>
            <a:r>
              <a:rPr lang="en-US" altLang="zh-CN" dirty="0"/>
              <a:t>Optimize email campaigns with our email analytics.</a:t>
            </a:r>
          </a:p>
          <a:p>
            <a:pPr fontAlgn="base"/>
            <a:r>
              <a:rPr lang="en-US" altLang="zh-CN" dirty="0"/>
              <a:t>EventBank’s email analytics let see you who has opened, clicked, or ignored your email campaigns and lets you compare the success of different email campaigns.</a:t>
            </a:r>
          </a:p>
          <a:p>
            <a:pPr fontAlgn="base"/>
            <a:endParaRPr lang="en-US" altLang="zh-CN" dirty="0"/>
          </a:p>
          <a:p>
            <a:pPr fontAlgn="base"/>
            <a:r>
              <a:rPr lang="en-US" altLang="zh-CN" b="1" dirty="0"/>
              <a:t>Successful email campaigns</a:t>
            </a:r>
          </a:p>
          <a:p>
            <a:pPr fontAlgn="base"/>
            <a:r>
              <a:rPr lang="en-US" altLang="zh-CN" dirty="0"/>
              <a:t>Subtitle Execute email campaigns that reflect your professional brand and network.</a:t>
            </a:r>
          </a:p>
          <a:p>
            <a:pPr fontAlgn="base"/>
            <a:endParaRPr lang="en-US" altLang="zh-CN" dirty="0"/>
          </a:p>
          <a:p>
            <a:endParaRPr lang="zh-CN" alt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1347614"/>
            <a:ext cx="562241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151146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566763"/>
          </a:xfrm>
        </p:spPr>
        <p:txBody>
          <a:bodyPr/>
          <a:lstStyle/>
          <a:p>
            <a:r>
              <a:rPr lang="en-US" altLang="zh-CN" dirty="0"/>
              <a:t>Event Management</a:t>
            </a:r>
            <a:endParaRPr lang="zh-CN" altLang="en-US" dirty="0"/>
          </a:p>
        </p:txBody>
      </p:sp>
      <p:sp>
        <p:nvSpPr>
          <p:cNvPr id="4" name="文本占位符 3"/>
          <p:cNvSpPr>
            <a:spLocks noGrp="1"/>
          </p:cNvSpPr>
          <p:nvPr>
            <p:ph type="body" sz="half" idx="2"/>
          </p:nvPr>
        </p:nvSpPr>
        <p:spPr/>
        <p:txBody>
          <a:bodyPr/>
          <a:lstStyle/>
          <a:p>
            <a:endParaRPr lang="en-US" altLang="zh-CN" dirty="0"/>
          </a:p>
          <a:p>
            <a:r>
              <a:rPr lang="en-US" altLang="zh-CN" dirty="0"/>
              <a:t>From event creation and online registration to mobile check-ins to follow-up emails, EventBank makes each step of the event management process more efficient.</a:t>
            </a:r>
          </a:p>
          <a:p>
            <a:endParaRPr lang="en-US" altLang="zh-CN" dirty="0"/>
          </a:p>
          <a:p>
            <a:pPr fontAlgn="base"/>
            <a:r>
              <a:rPr lang="en-US" altLang="zh-CN" dirty="0"/>
              <a:t>01. Website Publishing</a:t>
            </a:r>
          </a:p>
          <a:p>
            <a:pPr fontAlgn="base"/>
            <a:r>
              <a:rPr lang="en-US" altLang="zh-CN" dirty="0"/>
              <a:t>Create Successful event websites that reflect your brand</a:t>
            </a:r>
          </a:p>
          <a:p>
            <a:pPr fontAlgn="base"/>
            <a:r>
              <a:rPr lang="en-US" altLang="zh-CN" dirty="0"/>
              <a:t>Events can be easily and professionally created, customized, and viewed on mobile Devices as well as desktops not phones, tablets phones, tablets, and desktops easily. </a:t>
            </a:r>
          </a:p>
          <a:p>
            <a:endParaRPr lang="en-US" altLang="zh-CN" dirty="0"/>
          </a:p>
          <a:p>
            <a:endParaRPr lang="en-US" altLang="zh-CN" dirty="0"/>
          </a:p>
          <a:p>
            <a:endParaRPr lang="zh-CN" alt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904" y="1203598"/>
            <a:ext cx="5111750" cy="323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24"/>
          <p:cNvGrpSpPr>
            <a:grpSpLocks/>
          </p:cNvGrpSpPr>
          <p:nvPr/>
        </p:nvGrpSpPr>
        <p:grpSpPr bwMode="auto">
          <a:xfrm>
            <a:off x="0" y="242888"/>
            <a:ext cx="9163050" cy="457200"/>
            <a:chOff x="0" y="374"/>
            <a:chExt cx="9163024" cy="458072"/>
          </a:xfrm>
        </p:grpSpPr>
        <p:grpSp>
          <p:nvGrpSpPr>
            <p:cNvPr id="8" name="组合 9"/>
            <p:cNvGrpSpPr>
              <a:grpSpLocks/>
            </p:cNvGrpSpPr>
            <p:nvPr/>
          </p:nvGrpSpPr>
          <p:grpSpPr bwMode="auto">
            <a:xfrm flipH="1">
              <a:off x="9059835" y="374"/>
              <a:ext cx="103189" cy="458072"/>
              <a:chOff x="1" y="374"/>
              <a:chExt cx="99481" cy="458072"/>
            </a:xfrm>
          </p:grpSpPr>
          <p:sp>
            <p:nvSpPr>
              <p:cNvPr id="12"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3"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 name="组合 3"/>
            <p:cNvGrpSpPr>
              <a:grpSpLocks/>
            </p:cNvGrpSpPr>
            <p:nvPr/>
          </p:nvGrpSpPr>
          <p:grpSpPr bwMode="auto">
            <a:xfrm>
              <a:off x="0" y="374"/>
              <a:ext cx="481013" cy="458072"/>
              <a:chOff x="0" y="374"/>
              <a:chExt cx="481013" cy="458072"/>
            </a:xfrm>
          </p:grpSpPr>
          <p:sp>
            <p:nvSpPr>
              <p:cNvPr id="10"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1"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4" name="组合 15"/>
          <p:cNvGrpSpPr/>
          <p:nvPr/>
        </p:nvGrpSpPr>
        <p:grpSpPr bwMode="auto">
          <a:xfrm>
            <a:off x="-9525" y="4895850"/>
            <a:ext cx="9163050" cy="268116"/>
            <a:chOff x="0" y="0"/>
            <a:chExt cx="9163025" cy="377953"/>
          </a:xfrm>
          <a:solidFill>
            <a:srgbClr val="002060"/>
          </a:solidFill>
        </p:grpSpPr>
        <p:sp>
          <p:nvSpPr>
            <p:cNvPr id="15"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9"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87530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6"/>
            <a:ext cx="3008313" cy="854795"/>
          </a:xfrm>
        </p:spPr>
        <p:txBody>
          <a:bodyPr>
            <a:normAutofit fontScale="90000"/>
          </a:bodyPr>
          <a:lstStyle/>
          <a:p>
            <a:br>
              <a:rPr lang="en-US" altLang="zh-CN" dirty="0"/>
            </a:br>
            <a:br>
              <a:rPr lang="en-US" altLang="zh-CN" dirty="0"/>
            </a:br>
            <a:r>
              <a:rPr lang="en-US" altLang="zh-CN" sz="2200" dirty="0"/>
              <a:t>Event Management</a:t>
            </a:r>
            <a:br>
              <a:rPr lang="en-US" altLang="zh-CN" dirty="0"/>
            </a:br>
            <a:endParaRPr lang="zh-CN" altLang="en-US" dirty="0"/>
          </a:p>
        </p:txBody>
      </p:sp>
      <p:sp>
        <p:nvSpPr>
          <p:cNvPr id="4" name="文本占位符 3"/>
          <p:cNvSpPr>
            <a:spLocks noGrp="1"/>
          </p:cNvSpPr>
          <p:nvPr>
            <p:ph type="body" sz="half" idx="2"/>
          </p:nvPr>
        </p:nvSpPr>
        <p:spPr/>
        <p:txBody>
          <a:bodyPr/>
          <a:lstStyle/>
          <a:p>
            <a:pPr fontAlgn="base"/>
            <a:endParaRPr lang="en-US" altLang="zh-CN" dirty="0"/>
          </a:p>
          <a:p>
            <a:pPr fontAlgn="base"/>
            <a:r>
              <a:rPr lang="en-US" altLang="zh-CN" dirty="0"/>
              <a:t>02. Online Registration</a:t>
            </a:r>
          </a:p>
          <a:p>
            <a:pPr fontAlgn="base"/>
            <a:r>
              <a:rPr lang="en-US" altLang="zh-CN" dirty="0"/>
              <a:t>EventBank’s registration simplifies registration through a few clicks on the online or mobile devices.</a:t>
            </a:r>
          </a:p>
          <a:p>
            <a:pPr fontAlgn="base"/>
            <a:r>
              <a:rPr lang="en-US" altLang="zh-CN" dirty="0"/>
              <a:t>You can customize registration forms to gather all the data you want to collect on event attendees as well as manage your registration list. Using our all-in-one platform you can manage one registration online, accessible by your entire team while tracking attendee registration from your desktop, or mobile device using our EventBank app.</a:t>
            </a:r>
          </a:p>
          <a:p>
            <a:endParaRPr lang="zh-CN" altLang="en-US"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6797" y="1059582"/>
            <a:ext cx="5213728" cy="357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42562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566763"/>
          </a:xfrm>
        </p:spPr>
        <p:txBody>
          <a:bodyPr/>
          <a:lstStyle/>
          <a:p>
            <a:r>
              <a:rPr lang="en-US" altLang="zh-CN" dirty="0"/>
              <a:t>Event Management</a:t>
            </a:r>
            <a:endParaRPr lang="zh-CN" altLang="en-US" dirty="0"/>
          </a:p>
        </p:txBody>
      </p:sp>
      <p:sp>
        <p:nvSpPr>
          <p:cNvPr id="4" name="文本占位符 3"/>
          <p:cNvSpPr>
            <a:spLocks noGrp="1"/>
          </p:cNvSpPr>
          <p:nvPr>
            <p:ph type="body" sz="half" idx="2"/>
          </p:nvPr>
        </p:nvSpPr>
        <p:spPr/>
        <p:txBody>
          <a:bodyPr/>
          <a:lstStyle/>
          <a:p>
            <a:pPr fontAlgn="base"/>
            <a:endParaRPr lang="en-US" altLang="zh-CN" dirty="0"/>
          </a:p>
          <a:p>
            <a:pPr fontAlgn="base"/>
            <a:r>
              <a:rPr lang="en-US" altLang="zh-CN" dirty="0"/>
              <a:t>03. Event Promotion</a:t>
            </a:r>
          </a:p>
          <a:p>
            <a:pPr fontAlgn="base"/>
            <a:r>
              <a:rPr lang="en-US" altLang="zh-CN" dirty="0"/>
              <a:t>EventBank gives you all the tools to market a great event.</a:t>
            </a:r>
          </a:p>
          <a:p>
            <a:pPr fontAlgn="base"/>
            <a:r>
              <a:rPr lang="en-US" altLang="zh-CN" dirty="0"/>
              <a:t>You can promote your event on multiple social media platforms and send different event invitations to different types of event attendees. You can track event invitation analytics and see who has clicked and opened their event invitations.</a:t>
            </a:r>
          </a:p>
          <a:p>
            <a:endParaRPr lang="zh-CN" alt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7864" y="915566"/>
            <a:ext cx="5422715" cy="362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EB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87338"/>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4"/>
          <p:cNvGrpSpPr>
            <a:grpSpLocks/>
          </p:cNvGrpSpPr>
          <p:nvPr/>
        </p:nvGrpSpPr>
        <p:grpSpPr bwMode="auto">
          <a:xfrm>
            <a:off x="0" y="242888"/>
            <a:ext cx="9163050" cy="457200"/>
            <a:chOff x="0" y="374"/>
            <a:chExt cx="9163024" cy="458072"/>
          </a:xfrm>
        </p:grpSpPr>
        <p:grpSp>
          <p:nvGrpSpPr>
            <p:cNvPr id="7" name="组合 9"/>
            <p:cNvGrpSpPr>
              <a:grpSpLocks/>
            </p:cNvGrpSpPr>
            <p:nvPr/>
          </p:nvGrpSpPr>
          <p:grpSpPr bwMode="auto">
            <a:xfrm flipH="1">
              <a:off x="9059835" y="374"/>
              <a:ext cx="103189" cy="458072"/>
              <a:chOff x="1" y="374"/>
              <a:chExt cx="99481" cy="458072"/>
            </a:xfrm>
          </p:grpSpPr>
          <p:sp>
            <p:nvSpPr>
              <p:cNvPr id="11" name="矩形 40"/>
              <p:cNvSpPr>
                <a:spLocks noChangeArrowheads="1"/>
              </p:cNvSpPr>
              <p:nvPr/>
            </p:nvSpPr>
            <p:spPr bwMode="auto">
              <a:xfrm>
                <a:off x="1" y="374"/>
                <a:ext cx="62748" cy="458072"/>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2" name="直接连接符 41"/>
              <p:cNvSpPr>
                <a:spLocks noChangeShapeType="1"/>
              </p:cNvSpPr>
              <p:nvPr/>
            </p:nvSpPr>
            <p:spPr bwMode="auto">
              <a:xfrm>
                <a:off x="99482" y="374"/>
                <a:ext cx="0" cy="458072"/>
              </a:xfrm>
              <a:prstGeom prst="line">
                <a:avLst/>
              </a:prstGeom>
              <a:noFill/>
              <a:ln w="2857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
            <p:cNvGrpSpPr>
              <a:grpSpLocks/>
            </p:cNvGrpSpPr>
            <p:nvPr/>
          </p:nvGrpSpPr>
          <p:grpSpPr bwMode="auto">
            <a:xfrm>
              <a:off x="0" y="374"/>
              <a:ext cx="481013" cy="458072"/>
              <a:chOff x="0" y="374"/>
              <a:chExt cx="481013" cy="458072"/>
            </a:xfrm>
          </p:grpSpPr>
          <p:sp>
            <p:nvSpPr>
              <p:cNvPr id="9" name="矩形 36"/>
              <p:cNvSpPr>
                <a:spLocks noChangeArrowheads="1"/>
              </p:cNvSpPr>
              <p:nvPr/>
            </p:nvSpPr>
            <p:spPr bwMode="auto">
              <a:xfrm>
                <a:off x="0" y="374"/>
                <a:ext cx="425449" cy="458072"/>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endParaRPr lang="zh-CN" altLang="zh-CN">
                  <a:solidFill>
                    <a:srgbClr val="FFFFFF"/>
                  </a:solidFill>
                  <a:latin typeface="宋体" pitchFamily="2" charset="-122"/>
                  <a:sym typeface="宋体" pitchFamily="2" charset="-122"/>
                </a:endParaRPr>
              </a:p>
            </p:txBody>
          </p:sp>
          <p:sp>
            <p:nvSpPr>
              <p:cNvPr id="10" name="直接连接符 37"/>
              <p:cNvSpPr>
                <a:spLocks noChangeShapeType="1"/>
              </p:cNvSpPr>
              <p:nvPr/>
            </p:nvSpPr>
            <p:spPr bwMode="auto">
              <a:xfrm>
                <a:off x="481012" y="374"/>
                <a:ext cx="1" cy="458072"/>
              </a:xfrm>
              <a:prstGeom prst="line">
                <a:avLst/>
              </a:prstGeom>
              <a:noFill/>
              <a:ln w="28575">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 name="组合 15"/>
          <p:cNvGrpSpPr/>
          <p:nvPr/>
        </p:nvGrpSpPr>
        <p:grpSpPr bwMode="auto">
          <a:xfrm>
            <a:off x="-9525" y="4895850"/>
            <a:ext cx="9163050" cy="268116"/>
            <a:chOff x="0" y="0"/>
            <a:chExt cx="9163025" cy="377953"/>
          </a:xfrm>
          <a:solidFill>
            <a:srgbClr val="002060"/>
          </a:solidFill>
        </p:grpSpPr>
        <p:sp>
          <p:nvSpPr>
            <p:cNvPr id="14" name="矩形 26"/>
            <p:cNvSpPr>
              <a:spLocks noChangeArrowheads="1"/>
            </p:cNvSpPr>
            <p:nvPr/>
          </p:nvSpPr>
          <p:spPr bwMode="auto">
            <a:xfrm>
              <a:off x="0" y="1"/>
              <a:ext cx="9163025" cy="377952"/>
            </a:xfrm>
            <a:prstGeom prst="rect">
              <a:avLst/>
            </a:prstGeom>
            <a:solidFill>
              <a:schemeClr val="tx2"/>
            </a:solidFill>
            <a:ln w="25400">
              <a:noFill/>
              <a:bevel/>
            </a:ln>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5" name="矩形 27"/>
            <p:cNvSpPr>
              <a:spLocks noChangeArrowheads="1"/>
            </p:cNvSpPr>
            <p:nvPr/>
          </p:nvSpPr>
          <p:spPr bwMode="auto">
            <a:xfrm>
              <a:off x="8785201"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6" name="矩形 28"/>
            <p:cNvSpPr>
              <a:spLocks noChangeArrowheads="1"/>
            </p:cNvSpPr>
            <p:nvPr/>
          </p:nvSpPr>
          <p:spPr bwMode="auto">
            <a:xfrm>
              <a:off x="0" y="0"/>
              <a:ext cx="377824" cy="377952"/>
            </a:xfrm>
            <a:prstGeom prst="rect">
              <a:avLst/>
            </a:prstGeom>
            <a:solidFill>
              <a:srgbClr val="00B05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7" name="等腰三角形 29"/>
            <p:cNvSpPr>
              <a:spLocks noChangeArrowheads="1"/>
            </p:cNvSpPr>
            <p:nvPr/>
          </p:nvSpPr>
          <p:spPr bwMode="auto">
            <a:xfrm rot="5400000">
              <a:off x="8910591"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sp>
          <p:nvSpPr>
            <p:cNvPr id="18" name="等腰三角形 30"/>
            <p:cNvSpPr>
              <a:spLocks noChangeArrowheads="1"/>
            </p:cNvSpPr>
            <p:nvPr/>
          </p:nvSpPr>
          <p:spPr bwMode="auto">
            <a:xfrm rot="-5400000">
              <a:off x="125390" y="133413"/>
              <a:ext cx="127043" cy="111125"/>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eaLnBrk="0" hangingPunct="0">
                <a:buFont typeface="Arial" charset="0"/>
                <a:buNone/>
                <a:defRPr/>
              </a:pPr>
              <a:endParaRPr lang="zh-CN" altLang="zh-CN">
                <a:solidFill>
                  <a:srgbClr val="FFFFFF"/>
                </a:solidFill>
                <a:latin typeface="宋体" charset="-122"/>
                <a:ea typeface="宋体" charset="-122"/>
                <a:sym typeface="宋体" charset="-122"/>
              </a:endParaRPr>
            </a:p>
          </p:txBody>
        </p:sp>
      </p:grpSp>
    </p:spTree>
    <p:extLst>
      <p:ext uri="{BB962C8B-B14F-4D97-AF65-F5344CB8AC3E}">
        <p14:creationId xmlns:p14="http://schemas.microsoft.com/office/powerpoint/2010/main" val="390623653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976</Words>
  <Application>Microsoft Office PowerPoint</Application>
  <PresentationFormat>全屏显示(16:9)</PresentationFormat>
  <Paragraphs>127</Paragraphs>
  <Slides>19</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Merriweather Sans Regular</vt:lpstr>
      <vt:lpstr>宋体</vt:lpstr>
      <vt:lpstr>微软雅黑</vt:lpstr>
      <vt:lpstr>Arial</vt:lpstr>
      <vt:lpstr>Calibri</vt:lpstr>
      <vt:lpstr>Times New Roman</vt:lpstr>
      <vt:lpstr>Office 主题</vt:lpstr>
      <vt:lpstr>PowerPoint 演示文稿</vt:lpstr>
      <vt:lpstr>    About EventBank </vt:lpstr>
      <vt:lpstr> Our Customers   (International &amp; Local)</vt:lpstr>
      <vt:lpstr>                      Email Marketing  Execute email campaigns that reach the right people with the right message. </vt:lpstr>
      <vt:lpstr> Email Marketing  Create professional newsletters, event invitations, and marketing campaigns.</vt:lpstr>
      <vt:lpstr>Email Marketing</vt:lpstr>
      <vt:lpstr>Event Management</vt:lpstr>
      <vt:lpstr>  Event Management </vt:lpstr>
      <vt:lpstr>Event Management</vt:lpstr>
      <vt:lpstr>Event Management</vt:lpstr>
      <vt:lpstr>CRM </vt:lpstr>
      <vt:lpstr>CRM</vt:lpstr>
      <vt:lpstr>CRM</vt:lpstr>
      <vt:lpstr>Membership </vt:lpstr>
      <vt:lpstr>Membership </vt:lpstr>
      <vt:lpstr>Membership </vt:lpstr>
      <vt:lpstr>Membership </vt:lpstr>
      <vt:lpstr>Our Contacts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xiaona zhang</dc:creator>
  <cp:lastModifiedBy>afee</cp:lastModifiedBy>
  <cp:revision>38</cp:revision>
  <dcterms:created xsi:type="dcterms:W3CDTF">2016-06-02T09:54:24Z</dcterms:created>
  <dcterms:modified xsi:type="dcterms:W3CDTF">2016-11-22T11:29:04Z</dcterms:modified>
</cp:coreProperties>
</file>