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257" r:id="rId3"/>
    <p:sldId id="405" r:id="rId4"/>
    <p:sldId id="404" r:id="rId5"/>
    <p:sldId id="393" r:id="rId6"/>
    <p:sldId id="392" r:id="rId7"/>
    <p:sldId id="332" r:id="rId8"/>
    <p:sldId id="406" r:id="rId9"/>
    <p:sldId id="397" r:id="rId10"/>
    <p:sldId id="399" r:id="rId11"/>
    <p:sldId id="407" r:id="rId12"/>
    <p:sldId id="349" r:id="rId13"/>
    <p:sldId id="374" r:id="rId14"/>
    <p:sldId id="378" r:id="rId15"/>
    <p:sldId id="401" r:id="rId16"/>
    <p:sldId id="379" r:id="rId17"/>
    <p:sldId id="352" r:id="rId18"/>
    <p:sldId id="348" r:id="rId19"/>
    <p:sldId id="402" r:id="rId20"/>
    <p:sldId id="375" r:id="rId21"/>
    <p:sldId id="376" r:id="rId22"/>
    <p:sldId id="403" r:id="rId23"/>
    <p:sldId id="391" r:id="rId24"/>
    <p:sldId id="408" r:id="rId25"/>
    <p:sldId id="369" r:id="rId26"/>
    <p:sldId id="390" r:id="rId27"/>
    <p:sldId id="370" r:id="rId28"/>
    <p:sldId id="371" r:id="rId29"/>
    <p:sldId id="389" r:id="rId30"/>
    <p:sldId id="328" r:id="rId31"/>
  </p:sldIdLst>
  <p:sldSz cx="9144000" cy="6858000" type="screen4x3"/>
  <p:notesSz cx="7102475" cy="10234613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</p:showPr>
  <p:clrMru>
    <a:srgbClr val="052D7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98857" autoAdjust="0"/>
  </p:normalViewPr>
  <p:slideViewPr>
    <p:cSldViewPr snapToGrid="0" snapToObjects="1">
      <p:cViewPr varScale="1">
        <p:scale>
          <a:sx n="70" d="100"/>
          <a:sy n="70" d="100"/>
        </p:scale>
        <p:origin x="-1590" y="-90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4613" cy="737346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1BC78B7D-668B-40F0-B7FB-A28ED72F4D54}" type="datetime1">
              <a:rPr lang="en-US"/>
              <a:pPr>
                <a:defRPr/>
              </a:pPr>
              <a:t>4/13/2016</a:t>
            </a:fld>
            <a:endParaRPr lang="en-US" sz="1300" dirty="0"/>
          </a:p>
        </p:txBody>
      </p:sp>
      <p:sp>
        <p:nvSpPr>
          <p:cNvPr id="45060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12700">
            <a:noFill/>
            <a:bevel/>
            <a:headEnd/>
            <a:tailEnd/>
          </a:ln>
        </p:spPr>
      </p:sp>
      <p:sp>
        <p:nvSpPr>
          <p:cNvPr id="3077" name="Notes Placeholder 4"/>
          <p:cNvSpPr>
            <a:spLocks noGrp="1" noRot="1" noChangeAspect="1" noChangeArrowheads="1"/>
          </p:cNvSpPr>
          <p:nvPr/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 w="12700" cmpd="sng">
            <a:noFill/>
            <a:bevel/>
            <a:headEnd/>
            <a:tailEnd/>
          </a:ln>
        </p:spPr>
        <p:txBody>
          <a:bodyPr lIns="99066" tIns="49533" rIns="99066" bIns="49533" anchor="ctr"/>
          <a:lstStyle/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zh-CN" sz="1300" dirty="0"/>
              <a:t>Click to edit Master text styles</a:t>
            </a:r>
          </a:p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zh-CN" sz="1300" dirty="0"/>
              <a:t>Second level</a:t>
            </a:r>
          </a:p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zh-CN" sz="1300" dirty="0"/>
              <a:t>Third level</a:t>
            </a:r>
          </a:p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zh-CN" sz="1300" dirty="0"/>
              <a:t>Fourth level</a:t>
            </a:r>
          </a:p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zh-CN" sz="1300" dirty="0"/>
              <a:t>Fifth level</a:t>
            </a:r>
          </a:p>
        </p:txBody>
      </p:sp>
      <p:sp>
        <p:nvSpPr>
          <p:cNvPr id="3078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066AB14B-8FF8-49CE-8F65-F633FB85A079}" type="slidenum">
              <a:rPr lang="en-US"/>
              <a:pPr>
                <a:defRPr/>
              </a:pPr>
              <a:t>‹#›</a:t>
            </a:fld>
            <a:endParaRPr lang="en-US" sz="13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1" y="4860925"/>
            <a:ext cx="5682615" cy="4605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CFDFB-DF1D-FD42-BA6B-57510A1CF1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39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1" y="4860925"/>
            <a:ext cx="5682615" cy="4605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CFDFB-DF1D-FD42-BA6B-57510A1CF1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395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1" y="4860925"/>
            <a:ext cx="5682615" cy="4605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CFDFB-DF1D-FD42-BA6B-57510A1CF1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6395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1" y="4860925"/>
            <a:ext cx="5682615" cy="4605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CFDFB-DF1D-FD42-BA6B-57510A1CF1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39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429EC8-8EAF-4A3B-9F9E-664DA43365B2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5E1124-24C0-4638-A6AC-4A8625E758C9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99C0BA-5DA5-4BD6-8EED-D71D371E7F84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0F6EB9-21DA-407E-84DB-B42519F63C31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60583"/>
            <a:ext cx="9144000" cy="497417"/>
          </a:xfrm>
          <a:prstGeom prst="rect">
            <a:avLst/>
          </a:prstGeom>
          <a:solidFill>
            <a:srgbClr val="DFE0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92583" y="6360583"/>
            <a:ext cx="751417" cy="497417"/>
          </a:xfrm>
          <a:prstGeom prst="rect">
            <a:avLst/>
          </a:prstGeom>
          <a:solidFill>
            <a:srgbClr val="17AD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221"/>
            <a:ext cx="8229600" cy="419985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10000"/>
              </a:lnSpc>
              <a:buClr>
                <a:srgbClr val="17AD26"/>
              </a:buClr>
              <a:buFont typeface="Lucida Grande"/>
              <a:buChar char="&gt;"/>
              <a:defRPr sz="2400" b="0" i="0">
                <a:solidFill>
                  <a:srgbClr val="231F20"/>
                </a:solidFill>
                <a:latin typeface="Stag Sans Light"/>
                <a:cs typeface="Stag Sans Light"/>
              </a:defRPr>
            </a:lvl1pPr>
            <a:lvl2pPr marL="742950" indent="-285750">
              <a:lnSpc>
                <a:spcPct val="120000"/>
              </a:lnSpc>
              <a:buClr>
                <a:srgbClr val="17AD26"/>
              </a:buClr>
              <a:buFont typeface="Arial"/>
              <a:buChar char="•"/>
              <a:defRPr sz="2000" b="0" i="0">
                <a:solidFill>
                  <a:srgbClr val="4C5348"/>
                </a:solidFill>
                <a:latin typeface="Stag Sans Light"/>
                <a:cs typeface="Stag Sans Light"/>
              </a:defRPr>
            </a:lvl2pPr>
            <a:lvl3pPr marL="1143000" indent="-228600">
              <a:lnSpc>
                <a:spcPct val="130000"/>
              </a:lnSpc>
              <a:buClr>
                <a:srgbClr val="17AD26"/>
              </a:buClr>
              <a:buFont typeface="Lucida Grande"/>
              <a:buChar char="&gt;"/>
              <a:defRPr sz="1800" b="0" i="0">
                <a:solidFill>
                  <a:srgbClr val="4C5348"/>
                </a:solidFill>
                <a:latin typeface="Stag Sans Light"/>
                <a:cs typeface="Stag Sans Light"/>
              </a:defRPr>
            </a:lvl3pPr>
            <a:lvl4pPr marL="1600200" indent="-228600">
              <a:lnSpc>
                <a:spcPct val="130000"/>
              </a:lnSpc>
              <a:buClr>
                <a:srgbClr val="17AD26"/>
              </a:buClr>
              <a:buFont typeface="Wingdings" charset="2"/>
              <a:buChar char="§"/>
              <a:defRPr sz="1600" b="0" i="0">
                <a:solidFill>
                  <a:srgbClr val="4C5348"/>
                </a:solidFill>
                <a:latin typeface="Stag Sans Light"/>
                <a:cs typeface="Stag Sans Light"/>
              </a:defRPr>
            </a:lvl4pPr>
            <a:lvl5pPr marL="2057400" indent="-228600">
              <a:lnSpc>
                <a:spcPct val="130000"/>
              </a:lnSpc>
              <a:buClr>
                <a:srgbClr val="17AD26"/>
              </a:buClr>
              <a:buFont typeface="Arial"/>
              <a:buChar char="»"/>
              <a:defRPr sz="1400" b="0" i="0">
                <a:solidFill>
                  <a:srgbClr val="4C5348"/>
                </a:solidFill>
                <a:latin typeface="Stag Sans Light"/>
                <a:cs typeface="Stag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0015"/>
            <a:ext cx="8229600" cy="752533"/>
          </a:xfrm>
        </p:spPr>
        <p:txBody>
          <a:bodyPr lIns="0" tIns="0" rIns="0" bIns="0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Merriweather Sans Regular"/>
                <a:cs typeface="Merriweather Sans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2583" y="6418319"/>
            <a:ext cx="723707" cy="365125"/>
          </a:xfr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Merriweather Sans ExtraBold"/>
                <a:cs typeface="Merriweather Sans ExtraBold"/>
              </a:defRPr>
            </a:lvl1pPr>
          </a:lstStyle>
          <a:p>
            <a:fld id="{39026CB1-B278-8145-B23B-AFC765A29CC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EB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6436253"/>
            <a:ext cx="1589374" cy="326025"/>
          </a:xfrm>
          <a:prstGeom prst="rect">
            <a:avLst/>
          </a:prstGeom>
        </p:spPr>
      </p:pic>
      <p:pic>
        <p:nvPicPr>
          <p:cNvPr id="11" name="Picture 10" descr="symbol_whit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1570" b="23948"/>
          <a:stretch/>
        </p:blipFill>
        <p:spPr>
          <a:xfrm>
            <a:off x="7249583" y="6365817"/>
            <a:ext cx="929215" cy="49218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046573" y="6472562"/>
            <a:ext cx="3028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>
                    <a:lumMod val="95000"/>
                    <a:lumOff val="5000"/>
                  </a:srgbClr>
                </a:solidFill>
                <a:latin typeface="Merriweather Sans Light"/>
                <a:cs typeface="Stag Sans Light"/>
              </a:rPr>
              <a:t>|  </a:t>
            </a:r>
            <a:r>
              <a:rPr lang="en-US" sz="11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Merriweather Sans Light"/>
                <a:cs typeface="Stag Sans Light"/>
              </a:rPr>
              <a:t>www.eventbank.cn</a:t>
            </a:r>
            <a:endParaRPr lang="en-US" sz="1100" dirty="0">
              <a:solidFill>
                <a:srgbClr val="000000">
                  <a:lumMod val="95000"/>
                  <a:lumOff val="5000"/>
                </a:srgbClr>
              </a:solidFill>
              <a:latin typeface="Merriweather Sans Light"/>
              <a:cs typeface="Stag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636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9BD01-8C32-45C1-B748-A8564AF774AD}" type="slidenum">
              <a:rPr lang="zh-CN" altLang="en-US"/>
              <a:pPr>
                <a:defRPr/>
              </a:pPr>
              <a:t>‹#›</a:t>
            </a:fld>
            <a:endParaRPr lang="en-US" sz="1800" b="0" i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534ABC-4D8E-446C-A6BE-9BD4029BE1AF}" type="slidenum">
              <a:rPr lang="zh-CN" altLang="en-US"/>
              <a:pPr>
                <a:defRPr/>
              </a:pPr>
              <a:t>‹#›</a:t>
            </a:fld>
            <a:endParaRPr lang="en-US" sz="1800" b="0" i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F18AE3-98E6-4064-A2D4-4E93F7BA85D0}" type="slidenum">
              <a:rPr lang="zh-CN" altLang="en-US"/>
              <a:pPr>
                <a:defRPr/>
              </a:pPr>
              <a:t>‹#›</a:t>
            </a:fld>
            <a:endParaRPr lang="en-US" sz="1800" b="0" i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1A9365-AC2A-4066-949C-C7641C9FE268}" type="slidenum">
              <a:rPr lang="zh-CN" altLang="en-US"/>
              <a:pPr>
                <a:defRPr/>
              </a:pPr>
              <a:t>‹#›</a:t>
            </a:fld>
            <a:endParaRPr lang="en-US" sz="1800" b="0" i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EAE562-2398-49D4-8D52-A239DDA028F5}" type="slidenum">
              <a:rPr lang="zh-CN" altLang="en-US"/>
              <a:pPr>
                <a:defRPr/>
              </a:pPr>
              <a:t>‹#›</a:t>
            </a:fld>
            <a:endParaRPr lang="en-US" sz="1800" b="0" i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C2FBEF-8FA6-4B72-A54E-83553505FE71}" type="slidenum">
              <a:rPr lang="zh-CN" altLang="en-US"/>
              <a:pPr>
                <a:defRPr/>
              </a:pPr>
              <a:t>‹#›</a:t>
            </a:fld>
            <a:endParaRPr lang="en-US" sz="1800" b="0" i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88AA26-AA89-4457-B7F3-D03E7E917F1D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C26BE9-F009-42AF-8383-98C80DB5895E}" type="slidenum">
              <a:rPr lang="zh-CN" altLang="en-US"/>
              <a:pPr>
                <a:defRPr/>
              </a:pPr>
              <a:t>‹#›</a:t>
            </a:fld>
            <a:endParaRPr lang="en-US" sz="1800" b="0" i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172EA5-3B41-4CED-89A3-C416C74FF6B4}" type="slidenum">
              <a:rPr lang="zh-CN" altLang="en-US"/>
              <a:pPr>
                <a:defRPr/>
              </a:pPr>
              <a:t>‹#›</a:t>
            </a:fld>
            <a:endParaRPr lang="en-US" sz="1800" b="0" i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Merriweather Sans Regular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1CA8C1-9E44-46C9-846F-964E4B85750F}" type="slidenum">
              <a:rPr lang="zh-CN" altLang="en-US"/>
              <a:pPr>
                <a:defRPr/>
              </a:pPr>
              <a:t>‹#›</a:t>
            </a:fld>
            <a:endParaRPr lang="en-US" sz="1800" b="0" i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B235C3-A57C-43DA-8D61-0701AED8F14D}" type="slidenum">
              <a:rPr lang="zh-CN" altLang="en-US"/>
              <a:pPr>
                <a:defRPr/>
              </a:pPr>
              <a:t>‹#›</a:t>
            </a:fld>
            <a:endParaRPr lang="en-US" sz="1800" b="0" i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CDAA35-6E3D-498F-B693-960B30AD85BC}" type="slidenum">
              <a:rPr lang="zh-CN" altLang="en-US"/>
              <a:pPr>
                <a:defRPr/>
              </a:pPr>
              <a:t>‹#›</a:t>
            </a:fld>
            <a:endParaRPr lang="en-US" sz="1800" b="0" i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A991BC-7D1A-4871-81E9-B3C301335B8E}" type="slidenum">
              <a:rPr lang="zh-CN" altLang="en-US"/>
              <a:pPr>
                <a:defRPr/>
              </a:pPr>
              <a:t>‹#›</a:t>
            </a:fld>
            <a:endParaRPr lang="en-US" sz="1800" b="0" i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60583"/>
            <a:ext cx="9144000" cy="497417"/>
          </a:xfrm>
          <a:prstGeom prst="rect">
            <a:avLst/>
          </a:prstGeom>
          <a:solidFill>
            <a:srgbClr val="DFE0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92583" y="6360583"/>
            <a:ext cx="751417" cy="497417"/>
          </a:xfrm>
          <a:prstGeom prst="rect">
            <a:avLst/>
          </a:prstGeom>
          <a:solidFill>
            <a:srgbClr val="17AD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221"/>
            <a:ext cx="8229600" cy="419985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10000"/>
              </a:lnSpc>
              <a:buClr>
                <a:srgbClr val="17AD26"/>
              </a:buClr>
              <a:buFont typeface="Lucida Grande"/>
              <a:buChar char="&gt;"/>
              <a:defRPr sz="2400" b="0" i="0">
                <a:solidFill>
                  <a:srgbClr val="231F20"/>
                </a:solidFill>
                <a:latin typeface="Stag Sans Light"/>
                <a:cs typeface="Stag Sans Light"/>
              </a:defRPr>
            </a:lvl1pPr>
            <a:lvl2pPr marL="742950" indent="-285750">
              <a:lnSpc>
                <a:spcPct val="120000"/>
              </a:lnSpc>
              <a:buClr>
                <a:srgbClr val="17AD26"/>
              </a:buClr>
              <a:buFont typeface="Arial"/>
              <a:buChar char="•"/>
              <a:defRPr sz="2000" b="0" i="0">
                <a:solidFill>
                  <a:srgbClr val="4C5348"/>
                </a:solidFill>
                <a:latin typeface="Stag Sans Light"/>
                <a:cs typeface="Stag Sans Light"/>
              </a:defRPr>
            </a:lvl2pPr>
            <a:lvl3pPr marL="1143000" indent="-228600">
              <a:lnSpc>
                <a:spcPct val="130000"/>
              </a:lnSpc>
              <a:buClr>
                <a:srgbClr val="17AD26"/>
              </a:buClr>
              <a:buFont typeface="Lucida Grande"/>
              <a:buChar char="&gt;"/>
              <a:defRPr sz="1800" b="0" i="0">
                <a:solidFill>
                  <a:srgbClr val="4C5348"/>
                </a:solidFill>
                <a:latin typeface="Stag Sans Light"/>
                <a:cs typeface="Stag Sans Light"/>
              </a:defRPr>
            </a:lvl3pPr>
            <a:lvl4pPr marL="1600200" indent="-228600">
              <a:lnSpc>
                <a:spcPct val="130000"/>
              </a:lnSpc>
              <a:buClr>
                <a:srgbClr val="17AD26"/>
              </a:buClr>
              <a:buFont typeface="Wingdings" charset="2"/>
              <a:buChar char="§"/>
              <a:defRPr sz="1600" b="0" i="0">
                <a:solidFill>
                  <a:srgbClr val="4C5348"/>
                </a:solidFill>
                <a:latin typeface="Stag Sans Light"/>
                <a:cs typeface="Stag Sans Light"/>
              </a:defRPr>
            </a:lvl4pPr>
            <a:lvl5pPr marL="2057400" indent="-228600">
              <a:lnSpc>
                <a:spcPct val="130000"/>
              </a:lnSpc>
              <a:buClr>
                <a:srgbClr val="17AD26"/>
              </a:buClr>
              <a:buFont typeface="Arial"/>
              <a:buChar char="»"/>
              <a:defRPr sz="1400" b="0" i="0">
                <a:solidFill>
                  <a:srgbClr val="4C5348"/>
                </a:solidFill>
                <a:latin typeface="Stag Sans Light"/>
                <a:cs typeface="Stag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0015"/>
            <a:ext cx="8229600" cy="752533"/>
          </a:xfrm>
        </p:spPr>
        <p:txBody>
          <a:bodyPr lIns="0" tIns="0" rIns="0" bIns="0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Merriweather Sans Regular"/>
                <a:cs typeface="Merriweather Sans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2583" y="6418319"/>
            <a:ext cx="723707" cy="365125"/>
          </a:xfr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Merriweather Sans ExtraBold"/>
                <a:cs typeface="Merriweather Sans ExtraBold"/>
              </a:defRPr>
            </a:lvl1pPr>
          </a:lstStyle>
          <a:p>
            <a:fld id="{39026CB1-B278-8145-B23B-AFC765A29CC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EB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6436253"/>
            <a:ext cx="1589374" cy="326025"/>
          </a:xfrm>
          <a:prstGeom prst="rect">
            <a:avLst/>
          </a:prstGeom>
        </p:spPr>
      </p:pic>
      <p:pic>
        <p:nvPicPr>
          <p:cNvPr id="11" name="Picture 10" descr="symbol_whit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1570" b="23948"/>
          <a:stretch/>
        </p:blipFill>
        <p:spPr>
          <a:xfrm>
            <a:off x="7249583" y="6365817"/>
            <a:ext cx="929215" cy="49218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046573" y="6472562"/>
            <a:ext cx="3028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>
                    <a:lumMod val="95000"/>
                    <a:lumOff val="5000"/>
                  </a:srgbClr>
                </a:solidFill>
                <a:latin typeface="Merriweather Sans Light"/>
                <a:cs typeface="Stag Sans Light"/>
              </a:rPr>
              <a:t>|  </a:t>
            </a:r>
            <a:r>
              <a:rPr lang="en-US" sz="11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Merriweather Sans Light"/>
                <a:cs typeface="Stag Sans Light"/>
              </a:rPr>
              <a:t>www.eventbank.cn</a:t>
            </a:r>
            <a:endParaRPr lang="en-US" sz="1100" dirty="0">
              <a:solidFill>
                <a:srgbClr val="000000">
                  <a:lumMod val="95000"/>
                  <a:lumOff val="5000"/>
                </a:srgbClr>
              </a:solidFill>
              <a:latin typeface="Merriweather Sans Light"/>
              <a:cs typeface="Stag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63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EB2D10-EBCF-49E7-8D89-8D5EB2BF66C2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AE0BA3-A63B-4B88-8113-C4A0CFC5B34D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963A18-6EB3-4FE1-B235-0AA3095B3172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39D659-F7EE-44F2-942B-96CFEC9F6A28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0DF284-1696-4E06-A941-93D901EBBEA7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D1E9A3-99EF-47C7-AD9E-806CEE29ECCB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B07948-EF0B-4D31-9EFC-25C4148DCA22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1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FE92B3-FED7-490F-B7EF-8FAB3E0A92D4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34" r:id="rId13"/>
  </p:sldLayoutIdLst>
  <p:txStyles>
    <p:titleStyle>
      <a:lvl1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Merriweather Sans Bold" charset="0"/>
              </a:rPr>
              <a:t>Click to edit Master title style</a:t>
            </a:r>
          </a:p>
        </p:txBody>
      </p:sp>
      <p:sp>
        <p:nvSpPr>
          <p:cNvPr id="2051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DAB"/>
                </a:solidFill>
                <a:latin typeface="+mn-lt"/>
                <a:sym typeface="Merriweather Sans Regular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2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1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i="1" smtClean="0">
                <a:solidFill>
                  <a:srgbClr val="898DAB"/>
                </a:solidFill>
                <a:latin typeface="Merriweather Sans Light" charset="0"/>
                <a:sym typeface="Merriweather Sans Light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3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 i="1" smtClean="0">
                <a:solidFill>
                  <a:srgbClr val="898DAB"/>
                </a:solidFill>
                <a:latin typeface="Merriweather Sans ExtraBold" charset="0"/>
                <a:sym typeface="Merriweather Sans ExtraBold" charset="0"/>
              </a:defRPr>
            </a:lvl1pPr>
          </a:lstStyle>
          <a:p>
            <a:pPr>
              <a:defRPr/>
            </a:pPr>
            <a:fld id="{64E689B8-501C-47D3-AA06-219B4C91F852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5" r:id="rId13"/>
  </p:sldLayoutIdLst>
  <p:txStyles>
    <p:titleStyle>
      <a:lvl1pPr marL="457200" indent="-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Merriweather Sans Bold" charset="0"/>
        </a:defRPr>
      </a:lvl1pPr>
      <a:lvl2pPr marL="457200" indent="-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erriweather Sans Bold" charset="0"/>
          <a:ea typeface="宋体" pitchFamily="2" charset="-122"/>
          <a:sym typeface="Merriweather Sans Bold" charset="0"/>
        </a:defRPr>
      </a:lvl2pPr>
      <a:lvl3pPr marL="457200" indent="-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erriweather Sans Bold" charset="0"/>
          <a:ea typeface="宋体" pitchFamily="2" charset="-122"/>
          <a:sym typeface="Merriweather Sans Bold" charset="0"/>
        </a:defRPr>
      </a:lvl3pPr>
      <a:lvl4pPr marL="457200" indent="-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erriweather Sans Bold" charset="0"/>
          <a:ea typeface="宋体" pitchFamily="2" charset="-122"/>
          <a:sym typeface="Merriweather Sans Bold" charset="0"/>
        </a:defRPr>
      </a:lvl4pPr>
      <a:lvl5pPr marL="457200" indent="-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erriweather Sans Bold" charset="0"/>
          <a:ea typeface="宋体" pitchFamily="2" charset="-122"/>
          <a:sym typeface="Merriweather Sans Bold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erriweather Sans Bold" charset="0"/>
          <a:ea typeface="宋体" pitchFamily="2" charset="-122"/>
          <a:sym typeface="Merriweather Sans Bold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erriweather Sans Bold" charset="0"/>
          <a:ea typeface="宋体" pitchFamily="2" charset="-122"/>
          <a:sym typeface="Merriweather Sans Bold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erriweather Sans Bold" charset="0"/>
          <a:ea typeface="宋体" pitchFamily="2" charset="-122"/>
          <a:sym typeface="Merriweather Sans Bold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erriweather Sans Bold" charset="0"/>
          <a:ea typeface="宋体" pitchFamily="2" charset="-122"/>
          <a:sym typeface="Merriweather Sans Bold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Merriweather Sans Regular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Merriweather Sans Regular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Merriweather Sans Regular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Merriweather Sans Regular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erriweather Sans Regular" charset="0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erriweather Sans Regular" charset="0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erriweather Sans Regular" charset="0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erriweather Sans Regular" charset="0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erriweather Sans Regular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jpeg"/><Relationship Id="rId18" Type="http://schemas.openxmlformats.org/officeDocument/2006/relationships/image" Target="../media/image12.jpeg"/><Relationship Id="rId26" Type="http://schemas.openxmlformats.org/officeDocument/2006/relationships/image" Target="../media/image99.png"/><Relationship Id="rId3" Type="http://schemas.openxmlformats.org/officeDocument/2006/relationships/image" Target="../media/image81.jpeg"/><Relationship Id="rId21" Type="http://schemas.openxmlformats.org/officeDocument/2006/relationships/image" Target="../media/image13.jpeg"/><Relationship Id="rId7" Type="http://schemas.openxmlformats.org/officeDocument/2006/relationships/image" Target="../media/image16.png"/><Relationship Id="rId12" Type="http://schemas.openxmlformats.org/officeDocument/2006/relationships/image" Target="../media/image88.png"/><Relationship Id="rId17" Type="http://schemas.openxmlformats.org/officeDocument/2006/relationships/image" Target="../media/image92.jpeg"/><Relationship Id="rId25" Type="http://schemas.openxmlformats.org/officeDocument/2006/relationships/image" Target="../media/image98.jpeg"/><Relationship Id="rId2" Type="http://schemas.openxmlformats.org/officeDocument/2006/relationships/image" Target="../media/image17.jpeg"/><Relationship Id="rId16" Type="http://schemas.openxmlformats.org/officeDocument/2006/relationships/image" Target="../media/image91.jpe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3.jpeg"/><Relationship Id="rId11" Type="http://schemas.openxmlformats.org/officeDocument/2006/relationships/image" Target="../media/image87.jpeg"/><Relationship Id="rId24" Type="http://schemas.openxmlformats.org/officeDocument/2006/relationships/image" Target="../media/image97.png"/><Relationship Id="rId5" Type="http://schemas.openxmlformats.org/officeDocument/2006/relationships/image" Target="../media/image11.png"/><Relationship Id="rId15" Type="http://schemas.openxmlformats.org/officeDocument/2006/relationships/image" Target="../media/image90.png"/><Relationship Id="rId23" Type="http://schemas.openxmlformats.org/officeDocument/2006/relationships/image" Target="../media/image96.jpeg"/><Relationship Id="rId10" Type="http://schemas.openxmlformats.org/officeDocument/2006/relationships/image" Target="../media/image86.png"/><Relationship Id="rId19" Type="http://schemas.openxmlformats.org/officeDocument/2006/relationships/image" Target="../media/image93.png"/><Relationship Id="rId4" Type="http://schemas.openxmlformats.org/officeDocument/2006/relationships/image" Target="../media/image82.png"/><Relationship Id="rId9" Type="http://schemas.openxmlformats.org/officeDocument/2006/relationships/image" Target="../media/image85.jpeg"/><Relationship Id="rId14" Type="http://schemas.openxmlformats.org/officeDocument/2006/relationships/image" Target="../media/image19.jpeg"/><Relationship Id="rId22" Type="http://schemas.openxmlformats.org/officeDocument/2006/relationships/image" Target="../media/image9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1.png"/><Relationship Id="rId4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26" Type="http://schemas.openxmlformats.org/officeDocument/2006/relationships/image" Target="../media/image44.png"/><Relationship Id="rId3" Type="http://schemas.openxmlformats.org/officeDocument/2006/relationships/image" Target="../media/image2.png"/><Relationship Id="rId21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5" Type="http://schemas.openxmlformats.org/officeDocument/2006/relationships/image" Target="../media/image43.jpeg"/><Relationship Id="rId2" Type="http://schemas.openxmlformats.org/officeDocument/2006/relationships/image" Target="../media/image1.pn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29" Type="http://schemas.openxmlformats.org/officeDocument/2006/relationships/image" Target="../media/image4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image" Target="../media/image42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28" Type="http://schemas.openxmlformats.org/officeDocument/2006/relationships/image" Target="../media/image46.jpeg"/><Relationship Id="rId10" Type="http://schemas.openxmlformats.org/officeDocument/2006/relationships/image" Target="../media/image28.pn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Relationship Id="rId27" Type="http://schemas.openxmlformats.org/officeDocument/2006/relationships/image" Target="../media/image45.png"/><Relationship Id="rId30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-1587" y="84138"/>
            <a:ext cx="9144000" cy="6858000"/>
          </a:xfrm>
          <a:prstGeom prst="rect">
            <a:avLst/>
          </a:prstGeom>
          <a:solidFill>
            <a:srgbClr val="07397D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7651" name="Picture 7" descr="whitearrowsblue2.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613" y="36988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whiteArrows-01.png"/>
          <p:cNvPicPr>
            <a:picLocks noChangeAspect="1" noChangeArrowheads="1"/>
          </p:cNvPicPr>
          <p:nvPr/>
        </p:nvPicPr>
        <p:blipFill>
          <a:blip r:embed="rId3" cstate="print"/>
          <a:srcRect b="10040"/>
          <a:stretch>
            <a:fillRect/>
          </a:stretch>
        </p:blipFill>
        <p:spPr bwMode="auto">
          <a:xfrm>
            <a:off x="1266824" y="2268538"/>
            <a:ext cx="6800851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4"/>
          <p:cNvSpPr>
            <a:spLocks noChangeArrowheads="1"/>
          </p:cNvSpPr>
          <p:nvPr/>
        </p:nvSpPr>
        <p:spPr bwMode="auto">
          <a:xfrm>
            <a:off x="-930275" y="31432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7654" name="Rectangle 13"/>
          <p:cNvSpPr>
            <a:spLocks noChangeArrowheads="1"/>
          </p:cNvSpPr>
          <p:nvPr/>
        </p:nvSpPr>
        <p:spPr bwMode="auto">
          <a:xfrm>
            <a:off x="2" y="4826001"/>
            <a:ext cx="6048375" cy="1111250"/>
          </a:xfrm>
          <a:prstGeom prst="rect">
            <a:avLst/>
          </a:prstGeom>
          <a:solidFill>
            <a:schemeClr val="bg1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7655" name="Rectangle 14"/>
          <p:cNvSpPr>
            <a:spLocks noChangeArrowheads="1"/>
          </p:cNvSpPr>
          <p:nvPr/>
        </p:nvSpPr>
        <p:spPr bwMode="auto">
          <a:xfrm>
            <a:off x="6048377" y="4826001"/>
            <a:ext cx="3095625" cy="1111250"/>
          </a:xfrm>
          <a:prstGeom prst="rect">
            <a:avLst/>
          </a:prstGeom>
          <a:solidFill>
            <a:srgbClr val="17AD26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7656" name="Picture 15" descr="EB_RGB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8400" y="5035551"/>
            <a:ext cx="34020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6" descr="whitetagli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1114" y="5273676"/>
            <a:ext cx="23844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2" descr="C:\Users\Administrator\Desktop\Company_Care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9" y="-17462"/>
            <a:ext cx="9137651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Rectangle 7"/>
          <p:cNvSpPr>
            <a:spLocks noChangeArrowheads="1"/>
          </p:cNvSpPr>
          <p:nvPr/>
        </p:nvSpPr>
        <p:spPr bwMode="auto">
          <a:xfrm>
            <a:off x="0" y="4662489"/>
            <a:ext cx="9144000" cy="1427162"/>
          </a:xfrm>
          <a:prstGeom prst="rect">
            <a:avLst/>
          </a:prstGeom>
          <a:solidFill>
            <a:srgbClr val="07397D">
              <a:alpha val="87057"/>
            </a:srgbClr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Merriweather Sans Book" charset="0"/>
              <a:sym typeface="Merriweather Sans Book" charset="0"/>
            </a:endParaRPr>
          </a:p>
        </p:txBody>
      </p:sp>
      <p:sp>
        <p:nvSpPr>
          <p:cNvPr id="27660" name="TextBox 9"/>
          <p:cNvSpPr>
            <a:spLocks noChangeArrowheads="1"/>
          </p:cNvSpPr>
          <p:nvPr/>
        </p:nvSpPr>
        <p:spPr bwMode="auto">
          <a:xfrm>
            <a:off x="3035880" y="5057461"/>
            <a:ext cx="61896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市</a:t>
            </a:r>
            <a:r>
              <a:rPr lang="zh-CN" altLang="en-US" sz="3200" b="1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场营销</a:t>
            </a:r>
            <a:r>
              <a:rPr lang="zh-CN" altLang="en-US" sz="3200" b="1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一</a:t>
            </a:r>
            <a:r>
              <a:rPr lang="zh-CN" altLang="en-US" sz="3200" b="1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体化管理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SaaS</a:t>
            </a:r>
            <a:r>
              <a:rPr lang="zh-CN" altLang="en-US" sz="3200" b="1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云平台</a:t>
            </a:r>
            <a:endParaRPr lang="zh-CN" altLang="en-US" sz="3200" b="1" dirty="0">
              <a:solidFill>
                <a:schemeClr val="bg1"/>
              </a:solidFill>
              <a:latin typeface="Segoe UI" pitchFamily="34" charset="0"/>
              <a:sym typeface="Segoe UI" pitchFamily="34" charset="0"/>
            </a:endParaRPr>
          </a:p>
        </p:txBody>
      </p:sp>
      <p:sp>
        <p:nvSpPr>
          <p:cNvPr id="27661" name="Rectangle 3"/>
          <p:cNvSpPr>
            <a:spLocks noChangeArrowheads="1"/>
          </p:cNvSpPr>
          <p:nvPr/>
        </p:nvSpPr>
        <p:spPr bwMode="auto">
          <a:xfrm>
            <a:off x="0" y="4662489"/>
            <a:ext cx="3073400" cy="1427162"/>
          </a:xfrm>
          <a:prstGeom prst="rect">
            <a:avLst/>
          </a:prstGeom>
          <a:solidFill>
            <a:schemeClr val="bg1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7662" name="Picture 11" descr="EB_RGB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089526"/>
            <a:ext cx="29527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1051" y="6352844"/>
            <a:ext cx="2441362" cy="58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8" descr="iStock_000023134063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4478338"/>
            <a:ext cx="3302000" cy="1465262"/>
          </a:xfrm>
          <a:prstGeom prst="rect">
            <a:avLst/>
          </a:prstGeom>
          <a:solidFill>
            <a:schemeClr val="bg1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302000" y="4478338"/>
            <a:ext cx="5842000" cy="1465262"/>
          </a:xfrm>
          <a:prstGeom prst="rect">
            <a:avLst/>
          </a:prstGeom>
          <a:solidFill>
            <a:srgbClr val="07397D">
              <a:alpha val="87057"/>
            </a:srgbClr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err="1" smtClean="0">
                <a:solidFill>
                  <a:srgbClr val="FFFFFF"/>
                </a:solidFill>
                <a:latin typeface="+mn-ea"/>
                <a:ea typeface="+mn-ea"/>
                <a:sym typeface="Calibri" pitchFamily="34" charset="0"/>
              </a:rPr>
              <a:t>E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  <a:ea typeface="+mn-ea"/>
                <a:sym typeface="Calibri" pitchFamily="34" charset="0"/>
              </a:rPr>
              <a:t>ventBank</a:t>
            </a:r>
            <a:r>
              <a:rPr lang="zh-CN" altLang="en-US" sz="3200" b="1" dirty="0" smtClean="0">
                <a:solidFill>
                  <a:srgbClr val="FFFFFF"/>
                </a:solidFill>
                <a:latin typeface="+mn-ea"/>
                <a:ea typeface="+mn-ea"/>
                <a:sym typeface="Calibri" pitchFamily="34" charset="0"/>
              </a:rPr>
              <a:t>产品功能</a:t>
            </a:r>
            <a:endParaRPr lang="en-US" sz="3200" b="1" dirty="0">
              <a:solidFill>
                <a:srgbClr val="FFFFFF"/>
              </a:solidFill>
              <a:latin typeface="+mn-ea"/>
              <a:ea typeface="+mn-ea"/>
              <a:sym typeface="Calibri" pitchFamily="34" charset="0"/>
            </a:endParaRPr>
          </a:p>
        </p:txBody>
      </p:sp>
      <p:pic>
        <p:nvPicPr>
          <p:cNvPr id="7" name="Picture 12" descr="EB_RGB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36" y="490855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D1DAC5-83C6-4E0F-8980-14BE7BEC4AF3}" type="slidenum">
              <a:rPr lang="zh-CN" altLang="en-US"/>
              <a:pPr/>
              <a:t>11</a:t>
            </a:fld>
            <a:endParaRPr lang="en-US" altLang="zh-CN" sz="1800" b="0" i="0">
              <a:latin typeface="Arial" pitchFamily="34" charset="0"/>
            </a:endParaRP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0" y="6361114"/>
            <a:ext cx="9144000" cy="496887"/>
          </a:xfrm>
          <a:prstGeom prst="rect">
            <a:avLst/>
          </a:prstGeom>
          <a:solidFill>
            <a:srgbClr val="DFE0DE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8916" name="Rectangle 9"/>
          <p:cNvSpPr>
            <a:spLocks noChangeArrowheads="1"/>
          </p:cNvSpPr>
          <p:nvPr/>
        </p:nvSpPr>
        <p:spPr bwMode="auto">
          <a:xfrm>
            <a:off x="8393114" y="6361114"/>
            <a:ext cx="750887" cy="496887"/>
          </a:xfrm>
          <a:prstGeom prst="rect">
            <a:avLst/>
          </a:prstGeom>
          <a:solidFill>
            <a:srgbClr val="17AD26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38917" name="Picture 8" descr="EB_RGB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35726"/>
            <a:ext cx="15890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0" descr="symbol_white.png"/>
          <p:cNvPicPr>
            <a:picLocks noChangeAspect="1" noChangeArrowheads="1"/>
          </p:cNvPicPr>
          <p:nvPr/>
        </p:nvPicPr>
        <p:blipFill>
          <a:blip r:embed="rId3" cstate="print"/>
          <a:srcRect t="11569" b="23947"/>
          <a:stretch>
            <a:fillRect/>
          </a:stretch>
        </p:blipFill>
        <p:spPr bwMode="auto">
          <a:xfrm>
            <a:off x="7250114" y="6365876"/>
            <a:ext cx="9286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3"/>
          <p:cNvSpPr>
            <a:spLocks noChangeArrowheads="1"/>
          </p:cNvSpPr>
          <p:nvPr/>
        </p:nvSpPr>
        <p:spPr bwMode="auto">
          <a:xfrm>
            <a:off x="2046289" y="6472239"/>
            <a:ext cx="30289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100">
                <a:solidFill>
                  <a:srgbClr val="0C0C0C"/>
                </a:solidFill>
                <a:latin typeface="Merriweather Sans Light" charset="0"/>
                <a:sym typeface="Stag Sans Light" charset="0"/>
              </a:rPr>
              <a:t>|  www.eventbank.cn</a:t>
            </a:r>
          </a:p>
        </p:txBody>
      </p:sp>
      <p:sp>
        <p:nvSpPr>
          <p:cNvPr id="38920" name="Oval 3"/>
          <p:cNvSpPr>
            <a:spLocks noChangeArrowheads="1"/>
          </p:cNvSpPr>
          <p:nvPr/>
        </p:nvSpPr>
        <p:spPr bwMode="auto">
          <a:xfrm>
            <a:off x="239714" y="204789"/>
            <a:ext cx="963612" cy="862012"/>
          </a:xfrm>
          <a:prstGeom prst="ellipse">
            <a:avLst/>
          </a:prstGeom>
          <a:solidFill>
            <a:srgbClr val="00B832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5000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1</a:t>
            </a:r>
            <a:endParaRPr lang="zh-CN" altLang="en-US" dirty="0"/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457200" y="1279009"/>
            <a:ext cx="8562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1F497D"/>
                </a:solidFill>
                <a:latin typeface="Stag Sans Light" charset="0"/>
                <a:sym typeface="Stag Sans Light" charset="0"/>
              </a:rPr>
              <a:t>快速</a:t>
            </a:r>
            <a:r>
              <a:rPr lang="zh-CN" altLang="en-US" dirty="0">
                <a:solidFill>
                  <a:srgbClr val="1F497D"/>
                </a:solidFill>
                <a:latin typeface="Stag Sans Light" charset="0"/>
                <a:sym typeface="Stag Sans Light" charset="0"/>
              </a:rPr>
              <a:t>生成具有专业水准</a:t>
            </a:r>
            <a:r>
              <a:rPr lang="zh-CN" altLang="en-US" dirty="0" smtClean="0">
                <a:solidFill>
                  <a:srgbClr val="1F497D"/>
                </a:solidFill>
                <a:latin typeface="Stag Sans Light" charset="0"/>
                <a:sym typeface="Stag Sans Light" charset="0"/>
              </a:rPr>
              <a:t>活动宣传官网，支持中文、英文、西班牙文三种语言。</a:t>
            </a:r>
            <a:endParaRPr lang="en-US" dirty="0">
              <a:solidFill>
                <a:srgbClr val="1F497D"/>
              </a:solidFill>
              <a:latin typeface="Stag Sans Light" charset="0"/>
              <a:sym typeface="Stag Sans Light" charset="0"/>
            </a:endParaRPr>
          </a:p>
        </p:txBody>
      </p:sp>
      <p:sp>
        <p:nvSpPr>
          <p:cNvPr id="15369" name="Title 1"/>
          <p:cNvSpPr>
            <a:spLocks noChangeArrowheads="1"/>
          </p:cNvSpPr>
          <p:nvPr/>
        </p:nvSpPr>
        <p:spPr bwMode="auto">
          <a:xfrm>
            <a:off x="1446067" y="163225"/>
            <a:ext cx="6089651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2700" b="1" dirty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快速生成</a:t>
            </a: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活动官方网站</a:t>
            </a:r>
            <a:endParaRPr lang="en-US" altLang="en-US" sz="2700" b="1" dirty="0">
              <a:solidFill>
                <a:srgbClr val="1F497D"/>
              </a:solidFill>
              <a:latin typeface="Stag Sans Light" charset="0"/>
              <a:ea typeface="+mj-ea"/>
              <a:cs typeface="+mj-cs"/>
              <a:sym typeface="Stag Sans Light" charset="0"/>
            </a:endParaRPr>
          </a:p>
        </p:txBody>
      </p:sp>
      <p:sp>
        <p:nvSpPr>
          <p:cNvPr id="38923" name="灯片编号占位符 5"/>
          <p:cNvSpPr>
            <a:spLocks noGrp="1" noChangeArrowheads="1"/>
          </p:cNvSpPr>
          <p:nvPr/>
        </p:nvSpPr>
        <p:spPr bwMode="auto">
          <a:xfrm>
            <a:off x="8393114" y="6418264"/>
            <a:ext cx="723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15C7A11-202F-4F47-A65F-D6983A1CCD73}" type="slidenum">
              <a:rPr lang="en-US" altLang="zh-CN" b="1" i="1">
                <a:solidFill>
                  <a:srgbClr val="FFFFFF"/>
                </a:solidFill>
                <a:latin typeface="Merriweather Sans ExtraBold" charset="0"/>
                <a:sym typeface="Merriweather Sans ExtraBold" charset="0"/>
              </a:rPr>
              <a:pPr algn="ctr"/>
              <a:t>11</a:t>
            </a:fld>
            <a:endParaRPr lang="en-US" altLang="zh-CN" b="1" i="1">
              <a:solidFill>
                <a:srgbClr val="FFFFFF"/>
              </a:solidFill>
              <a:latin typeface="Merriweather Sans ExtraBold" charset="0"/>
              <a:sym typeface="Merriweather Sans ExtraBold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481" y="2051371"/>
            <a:ext cx="8166775" cy="406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405968" y="374072"/>
            <a:ext cx="963612" cy="862012"/>
          </a:xfrm>
          <a:prstGeom prst="ellipse">
            <a:avLst/>
          </a:prstGeom>
          <a:solidFill>
            <a:srgbClr val="00B832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5000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2</a:t>
            </a:r>
            <a:endParaRPr lang="zh-CN" altLang="en-US" dirty="0"/>
          </a:p>
        </p:txBody>
      </p:sp>
      <p:sp>
        <p:nvSpPr>
          <p:cNvPr id="4" name="Title 1"/>
          <p:cNvSpPr>
            <a:spLocks noChangeArrowheads="1"/>
          </p:cNvSpPr>
          <p:nvPr/>
        </p:nvSpPr>
        <p:spPr bwMode="auto">
          <a:xfrm>
            <a:off x="1446067" y="332508"/>
            <a:ext cx="6089651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报名官网电脑、手机、微信同步</a:t>
            </a:r>
            <a:endParaRPr lang="en-US" altLang="en-US" sz="2700" b="1" dirty="0">
              <a:solidFill>
                <a:srgbClr val="1F497D"/>
              </a:solidFill>
              <a:latin typeface="Stag Sans Light" charset="0"/>
              <a:ea typeface="+mj-ea"/>
              <a:cs typeface="+mj-cs"/>
              <a:sym typeface="Stag Sans Light" charset="0"/>
            </a:endParaRPr>
          </a:p>
        </p:txBody>
      </p:sp>
      <p:pic>
        <p:nvPicPr>
          <p:cNvPr id="5" name="Picture 4" descr="晨星中国论坛2015之“青年•时代” - EventBank.png"/>
          <p:cNvPicPr>
            <a:picLocks noChangeAspect="1"/>
          </p:cNvPicPr>
          <p:nvPr/>
        </p:nvPicPr>
        <p:blipFill>
          <a:blip r:embed="rId2" cstate="print"/>
          <a:srcRect l="2481" r="3505" b="26271"/>
          <a:stretch>
            <a:fillRect/>
          </a:stretch>
        </p:blipFill>
        <p:spPr>
          <a:xfrm>
            <a:off x="880228" y="1967065"/>
            <a:ext cx="3781568" cy="4402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3069" y="1911790"/>
            <a:ext cx="2535729" cy="4457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9864" y="2421082"/>
            <a:ext cx="183694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78705" y="1370156"/>
            <a:ext cx="8562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52D75"/>
                </a:solidFill>
                <a:latin typeface="+mn-ea"/>
                <a:ea typeface="+mn-ea"/>
                <a:cs typeface="STag sans light"/>
              </a:rPr>
              <a:t>活动网页电脑、手机、微信即时同步，并支持分享到国内外主流社交媒体网站。</a:t>
            </a:r>
            <a:endParaRPr lang="en-US" altLang="zh-CN" dirty="0" smtClean="0">
              <a:solidFill>
                <a:srgbClr val="052D75"/>
              </a:solidFill>
              <a:latin typeface="+mn-ea"/>
              <a:ea typeface="+mn-ea"/>
              <a:cs typeface="STag sans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405968" y="374072"/>
            <a:ext cx="963612" cy="862012"/>
          </a:xfrm>
          <a:prstGeom prst="ellipse">
            <a:avLst/>
          </a:prstGeom>
          <a:solidFill>
            <a:srgbClr val="00B832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5000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3</a:t>
            </a:r>
            <a:endParaRPr lang="zh-CN" altLang="en-US" dirty="0"/>
          </a:p>
        </p:txBody>
      </p:sp>
      <p:sp>
        <p:nvSpPr>
          <p:cNvPr id="4" name="Title 1"/>
          <p:cNvSpPr>
            <a:spLocks noChangeArrowheads="1"/>
          </p:cNvSpPr>
          <p:nvPr/>
        </p:nvSpPr>
        <p:spPr bwMode="auto">
          <a:xfrm>
            <a:off x="1446067" y="332508"/>
            <a:ext cx="6089651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活动门票在线支付</a:t>
            </a:r>
            <a:endParaRPr lang="en-US" altLang="en-US" sz="2700" b="1" dirty="0">
              <a:solidFill>
                <a:srgbClr val="1F497D"/>
              </a:solidFill>
              <a:latin typeface="Stag Sans Light" charset="0"/>
              <a:ea typeface="+mj-ea"/>
              <a:cs typeface="+mj-cs"/>
              <a:sym typeface="Stag Sans Light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41" y="3199918"/>
            <a:ext cx="7572025" cy="227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41" y="2000684"/>
            <a:ext cx="7572025" cy="119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9096" y="1370156"/>
            <a:ext cx="8562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52D75"/>
                </a:solidFill>
                <a:latin typeface="+mn-ea"/>
                <a:ea typeface="+mn-ea"/>
                <a:cs typeface="STag sans light"/>
              </a:rPr>
              <a:t>支付宝、微信支付、</a:t>
            </a:r>
            <a:r>
              <a:rPr lang="en-US" altLang="zh-CN" dirty="0" smtClean="0">
                <a:solidFill>
                  <a:srgbClr val="052D75"/>
                </a:solidFill>
                <a:latin typeface="+mn-ea"/>
                <a:ea typeface="+mn-ea"/>
                <a:cs typeface="STag sans light"/>
              </a:rPr>
              <a:t>Visa</a:t>
            </a:r>
            <a:r>
              <a:rPr lang="zh-CN" altLang="en-US" dirty="0" smtClean="0">
                <a:solidFill>
                  <a:srgbClr val="052D75"/>
                </a:solidFill>
                <a:latin typeface="+mn-ea"/>
                <a:ea typeface="+mn-ea"/>
                <a:cs typeface="STag sans light"/>
              </a:rPr>
              <a:t>、</a:t>
            </a:r>
            <a:r>
              <a:rPr lang="en-US" altLang="zh-CN" dirty="0" smtClean="0">
                <a:solidFill>
                  <a:srgbClr val="052D75"/>
                </a:solidFill>
                <a:latin typeface="+mn-ea"/>
                <a:ea typeface="+mn-ea"/>
                <a:cs typeface="STag sans light"/>
              </a:rPr>
              <a:t>PayPal</a:t>
            </a:r>
            <a:r>
              <a:rPr lang="zh-CN" altLang="en-US" dirty="0" smtClean="0">
                <a:solidFill>
                  <a:srgbClr val="052D75"/>
                </a:solidFill>
                <a:latin typeface="+mn-ea"/>
                <a:ea typeface="+mn-ea"/>
                <a:cs typeface="STag sans light"/>
              </a:rPr>
              <a:t>等多种支付渠道支持全球主流货币的在线支付。</a:t>
            </a:r>
            <a:endParaRPr lang="en-US" altLang="zh-CN" dirty="0" smtClean="0">
              <a:solidFill>
                <a:srgbClr val="052D75"/>
              </a:solidFill>
              <a:latin typeface="+mn-ea"/>
              <a:ea typeface="+mn-ea"/>
              <a:cs typeface="STag sa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405968" y="374072"/>
            <a:ext cx="963612" cy="862012"/>
          </a:xfrm>
          <a:prstGeom prst="ellipse">
            <a:avLst/>
          </a:prstGeom>
          <a:solidFill>
            <a:srgbClr val="00B832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5000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4</a:t>
            </a:r>
            <a:endParaRPr lang="zh-CN" altLang="en-US" dirty="0"/>
          </a:p>
        </p:txBody>
      </p:sp>
      <p:sp>
        <p:nvSpPr>
          <p:cNvPr id="4" name="Title 1"/>
          <p:cNvSpPr>
            <a:spLocks noChangeArrowheads="1"/>
          </p:cNvSpPr>
          <p:nvPr/>
        </p:nvSpPr>
        <p:spPr bwMode="auto">
          <a:xfrm>
            <a:off x="1446067" y="332508"/>
            <a:ext cx="6756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自定义设置报名表格，即时统计注册人数</a:t>
            </a:r>
            <a:endParaRPr lang="en-US" altLang="en-US" sz="2700" b="1" dirty="0">
              <a:solidFill>
                <a:srgbClr val="1F497D"/>
              </a:solidFill>
              <a:latin typeface="Stag Sans Light" charset="0"/>
              <a:ea typeface="+mj-ea"/>
              <a:cs typeface="+mj-cs"/>
              <a:sym typeface="Stag Sans Light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81025" y="1370156"/>
            <a:ext cx="8562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52D75"/>
                </a:solidFill>
                <a:latin typeface="+mn-ea"/>
                <a:ea typeface="+mn-ea"/>
                <a:cs typeface="STag sans light"/>
              </a:rPr>
              <a:t>根据需求设置参会资格审核，即时查看参会者详情，统计注册人数。</a:t>
            </a:r>
            <a:endParaRPr lang="en-US" altLang="zh-CN" dirty="0" smtClean="0">
              <a:solidFill>
                <a:srgbClr val="052D75"/>
              </a:solidFill>
              <a:latin typeface="+mn-ea"/>
              <a:ea typeface="+mn-ea"/>
              <a:cs typeface="STag sans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697"/>
          <a:stretch>
            <a:fillRect/>
          </a:stretch>
        </p:blipFill>
        <p:spPr bwMode="auto">
          <a:xfrm>
            <a:off x="581025" y="2010952"/>
            <a:ext cx="8187491" cy="42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405968" y="374072"/>
            <a:ext cx="963612" cy="862012"/>
          </a:xfrm>
          <a:prstGeom prst="ellipse">
            <a:avLst/>
          </a:prstGeom>
          <a:solidFill>
            <a:srgbClr val="00B832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5000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5</a:t>
            </a:r>
            <a:endParaRPr lang="zh-CN" altLang="en-US" dirty="0"/>
          </a:p>
        </p:txBody>
      </p:sp>
      <p:sp>
        <p:nvSpPr>
          <p:cNvPr id="4" name="Title 1"/>
          <p:cNvSpPr>
            <a:spLocks noChangeArrowheads="1"/>
          </p:cNvSpPr>
          <p:nvPr/>
        </p:nvSpPr>
        <p:spPr bwMode="auto">
          <a:xfrm>
            <a:off x="1446067" y="332508"/>
            <a:ext cx="6089651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在线收集发票信息</a:t>
            </a:r>
            <a:endParaRPr lang="en-US" altLang="en-US" sz="2700" b="1" dirty="0">
              <a:solidFill>
                <a:srgbClr val="1F497D"/>
              </a:solidFill>
              <a:latin typeface="Stag Sans Light" charset="0"/>
              <a:ea typeface="+mj-ea"/>
              <a:cs typeface="+mj-cs"/>
              <a:sym typeface="Stag Sans Light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78705" y="1370156"/>
            <a:ext cx="8562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52D75"/>
                </a:solidFill>
                <a:latin typeface="+mn-ea"/>
                <a:ea typeface="+mn-ea"/>
                <a:cs typeface="STag sans light"/>
              </a:rPr>
              <a:t>在线提交、管理发票信息，大大减少活动现场工作量。</a:t>
            </a:r>
            <a:endParaRPr lang="en-US" altLang="zh-CN" dirty="0" smtClean="0">
              <a:solidFill>
                <a:srgbClr val="052D75"/>
              </a:solidFill>
              <a:latin typeface="+mn-ea"/>
              <a:ea typeface="+mn-ea"/>
              <a:cs typeface="STag sans light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05" y="2425846"/>
            <a:ext cx="8335352" cy="319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796C1E-309E-4185-8110-17CDB63F7044}" type="slidenum">
              <a:rPr lang="zh-CN" altLang="en-US"/>
              <a:pPr/>
              <a:t>16</a:t>
            </a:fld>
            <a:endParaRPr lang="en-US" altLang="zh-CN" sz="1800" b="0" i="0">
              <a:latin typeface="Arial" pitchFamily="34" charset="0"/>
            </a:endParaRP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0" y="6361114"/>
            <a:ext cx="9144000" cy="496887"/>
          </a:xfrm>
          <a:prstGeom prst="rect">
            <a:avLst/>
          </a:prstGeom>
          <a:solidFill>
            <a:srgbClr val="DFE0DE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8393114" y="6361114"/>
            <a:ext cx="750887" cy="496887"/>
          </a:xfrm>
          <a:prstGeom prst="rect">
            <a:avLst/>
          </a:prstGeom>
          <a:solidFill>
            <a:srgbClr val="17AD26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40965" name="Picture 8" descr="EB_RGB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35726"/>
            <a:ext cx="15890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0" descr="symbol_white.png"/>
          <p:cNvPicPr>
            <a:picLocks noChangeAspect="1" noChangeArrowheads="1"/>
          </p:cNvPicPr>
          <p:nvPr/>
        </p:nvPicPr>
        <p:blipFill>
          <a:blip r:embed="rId3" cstate="print"/>
          <a:srcRect t="11569" b="23947"/>
          <a:stretch>
            <a:fillRect/>
          </a:stretch>
        </p:blipFill>
        <p:spPr bwMode="auto">
          <a:xfrm>
            <a:off x="7250114" y="6365876"/>
            <a:ext cx="9286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Box 3"/>
          <p:cNvSpPr>
            <a:spLocks noChangeArrowheads="1"/>
          </p:cNvSpPr>
          <p:nvPr/>
        </p:nvSpPr>
        <p:spPr bwMode="auto">
          <a:xfrm>
            <a:off x="2046289" y="6472239"/>
            <a:ext cx="30289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100">
                <a:solidFill>
                  <a:srgbClr val="0C0C0C"/>
                </a:solidFill>
                <a:latin typeface="Merriweather Sans Light" charset="0"/>
                <a:sym typeface="Stag Sans Light" charset="0"/>
              </a:rPr>
              <a:t>|  www.eventbank.cn</a:t>
            </a:r>
          </a:p>
        </p:txBody>
      </p:sp>
      <p:sp>
        <p:nvSpPr>
          <p:cNvPr id="40968" name="Oval 3"/>
          <p:cNvSpPr>
            <a:spLocks noChangeArrowheads="1"/>
          </p:cNvSpPr>
          <p:nvPr/>
        </p:nvSpPr>
        <p:spPr bwMode="auto">
          <a:xfrm>
            <a:off x="239714" y="204789"/>
            <a:ext cx="963612" cy="862012"/>
          </a:xfrm>
          <a:prstGeom prst="ellipse">
            <a:avLst/>
          </a:prstGeom>
          <a:solidFill>
            <a:srgbClr val="00B832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5000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6</a:t>
            </a:r>
            <a:endParaRPr lang="zh-CN" altLang="en-US" dirty="0"/>
          </a:p>
        </p:txBody>
      </p:sp>
      <p:sp>
        <p:nvSpPr>
          <p:cNvPr id="40969" name="Rectangle 6"/>
          <p:cNvSpPr>
            <a:spLocks noChangeArrowheads="1"/>
          </p:cNvSpPr>
          <p:nvPr/>
        </p:nvSpPr>
        <p:spPr bwMode="auto">
          <a:xfrm>
            <a:off x="239714" y="1438275"/>
            <a:ext cx="8562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5327F"/>
                </a:solidFill>
                <a:latin typeface="Calibri" pitchFamily="34" charset="0"/>
                <a:sym typeface="宋体" pitchFamily="2" charset="-122"/>
              </a:rPr>
              <a:t>通过二维码签到，随时掌控会议流程，及时了解嘉宾动向。</a:t>
            </a:r>
            <a:endParaRPr lang="en-US" dirty="0">
              <a:solidFill>
                <a:srgbClr val="1F497D"/>
              </a:solidFill>
              <a:latin typeface="Stag Sans Light" charset="0"/>
              <a:sym typeface="Stag Sans Light" charset="0"/>
            </a:endParaRPr>
          </a:p>
        </p:txBody>
      </p:sp>
      <p:pic>
        <p:nvPicPr>
          <p:cNvPr id="40970" name="Picture 9" descr="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99" y="2297113"/>
            <a:ext cx="1668246" cy="3512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8" name="Title 1"/>
          <p:cNvSpPr>
            <a:spLocks noChangeArrowheads="1"/>
          </p:cNvSpPr>
          <p:nvPr/>
        </p:nvSpPr>
        <p:spPr bwMode="auto">
          <a:xfrm>
            <a:off x="1446068" y="158752"/>
            <a:ext cx="497681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高效签到</a:t>
            </a:r>
            <a:r>
              <a:rPr lang="zh-CN" altLang="en-US" sz="2700" b="1" dirty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管理系统</a:t>
            </a:r>
            <a:endParaRPr lang="en-US" altLang="en-US" sz="2700" b="1" dirty="0">
              <a:solidFill>
                <a:srgbClr val="1F497D"/>
              </a:solidFill>
              <a:latin typeface="Stag Sans Light" charset="0"/>
              <a:ea typeface="+mj-ea"/>
              <a:cs typeface="+mj-cs"/>
              <a:sym typeface="Stag Sans Light" charset="0"/>
            </a:endParaRPr>
          </a:p>
        </p:txBody>
      </p:sp>
      <p:sp>
        <p:nvSpPr>
          <p:cNvPr id="40972" name="灯片编号占位符 7"/>
          <p:cNvSpPr>
            <a:spLocks noGrp="1" noChangeArrowheads="1"/>
          </p:cNvSpPr>
          <p:nvPr/>
        </p:nvSpPr>
        <p:spPr bwMode="auto">
          <a:xfrm>
            <a:off x="8393114" y="6418264"/>
            <a:ext cx="723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455C799-544C-4353-91DA-9477D00C0F08}" type="slidenum">
              <a:rPr lang="en-US" altLang="zh-CN" b="1" i="1">
                <a:solidFill>
                  <a:srgbClr val="FFFFFF"/>
                </a:solidFill>
                <a:latin typeface="Merriweather Sans ExtraBold" charset="0"/>
                <a:sym typeface="Merriweather Sans ExtraBold" charset="0"/>
              </a:rPr>
              <a:pPr algn="ctr"/>
              <a:t>16</a:t>
            </a:fld>
            <a:endParaRPr lang="en-US" altLang="zh-CN" b="1" i="1">
              <a:solidFill>
                <a:srgbClr val="FFFFFF"/>
              </a:solidFill>
              <a:latin typeface="Merriweather Sans ExtraBold" charset="0"/>
              <a:sym typeface="Merriweather Sans ExtraBold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5318" y="2463368"/>
            <a:ext cx="5861482" cy="311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45E5C3-C575-4804-9448-F496546CAF30}" type="slidenum">
              <a:rPr lang="zh-CN" altLang="en-US"/>
              <a:pPr/>
              <a:t>17</a:t>
            </a:fld>
            <a:endParaRPr lang="en-US" altLang="zh-CN" sz="1800" b="0" i="0">
              <a:latin typeface="Arial" pitchFamily="34" charset="0"/>
            </a:endParaRP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0" y="6361114"/>
            <a:ext cx="9144000" cy="496887"/>
          </a:xfrm>
          <a:prstGeom prst="rect">
            <a:avLst/>
          </a:prstGeom>
          <a:solidFill>
            <a:srgbClr val="DFE0DE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8393114" y="6361114"/>
            <a:ext cx="750887" cy="496887"/>
          </a:xfrm>
          <a:prstGeom prst="rect">
            <a:avLst/>
          </a:prstGeom>
          <a:solidFill>
            <a:srgbClr val="17AD26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37893" name="Picture 8" descr="EB_RGB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35726"/>
            <a:ext cx="15890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 descr="symbol_white.png"/>
          <p:cNvPicPr>
            <a:picLocks noChangeAspect="1" noChangeArrowheads="1"/>
          </p:cNvPicPr>
          <p:nvPr/>
        </p:nvPicPr>
        <p:blipFill>
          <a:blip r:embed="rId3" cstate="print"/>
          <a:srcRect t="11569" b="23947"/>
          <a:stretch>
            <a:fillRect/>
          </a:stretch>
        </p:blipFill>
        <p:spPr bwMode="auto">
          <a:xfrm>
            <a:off x="7250114" y="6365876"/>
            <a:ext cx="9286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3"/>
          <p:cNvSpPr>
            <a:spLocks noChangeArrowheads="1"/>
          </p:cNvSpPr>
          <p:nvPr/>
        </p:nvSpPr>
        <p:spPr bwMode="auto">
          <a:xfrm>
            <a:off x="2046289" y="6472239"/>
            <a:ext cx="30289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100">
                <a:solidFill>
                  <a:srgbClr val="0C0C0C"/>
                </a:solidFill>
                <a:latin typeface="Merriweather Sans Light" charset="0"/>
                <a:sym typeface="Stag Sans Light" charset="0"/>
              </a:rPr>
              <a:t>|  www.eventbank.cn</a:t>
            </a:r>
          </a:p>
        </p:txBody>
      </p:sp>
      <p:sp>
        <p:nvSpPr>
          <p:cNvPr id="37896" name="Oval 3"/>
          <p:cNvSpPr>
            <a:spLocks noChangeArrowheads="1"/>
          </p:cNvSpPr>
          <p:nvPr/>
        </p:nvSpPr>
        <p:spPr bwMode="auto">
          <a:xfrm>
            <a:off x="239714" y="204789"/>
            <a:ext cx="963612" cy="862012"/>
          </a:xfrm>
          <a:prstGeom prst="ellipse">
            <a:avLst/>
          </a:prstGeom>
          <a:solidFill>
            <a:srgbClr val="00B832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5000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7</a:t>
            </a:r>
            <a:endParaRPr lang="zh-CN" altLang="en-US" dirty="0"/>
          </a:p>
        </p:txBody>
      </p:sp>
      <p:sp>
        <p:nvSpPr>
          <p:cNvPr id="14344" name="Title 1"/>
          <p:cNvSpPr>
            <a:spLocks noChangeArrowheads="1"/>
          </p:cNvSpPr>
          <p:nvPr/>
        </p:nvSpPr>
        <p:spPr bwMode="auto">
          <a:xfrm>
            <a:off x="1355726" y="384464"/>
            <a:ext cx="743902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2700" b="1" dirty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确保</a:t>
            </a: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高效团队协作</a:t>
            </a:r>
            <a:endParaRPr lang="en-US" altLang="en-US" sz="2700" b="1" dirty="0">
              <a:solidFill>
                <a:srgbClr val="1F497D"/>
              </a:solidFill>
              <a:latin typeface="Stag Sans Light" charset="0"/>
              <a:ea typeface="+mj-ea"/>
              <a:cs typeface="+mj-cs"/>
              <a:sym typeface="Stag Sans Light" charset="0"/>
            </a:endParaRPr>
          </a:p>
          <a:p>
            <a:pPr algn="ctr">
              <a:defRPr/>
            </a:pPr>
            <a:endParaRPr lang="zh-CN" altLang="en-US" sz="3100" b="1" i="1" dirty="0">
              <a:solidFill>
                <a:srgbClr val="1F497D"/>
              </a:solidFill>
              <a:latin typeface="Stag Sans Light" charset="0"/>
              <a:sym typeface="Stag Sans Light" charset="0"/>
            </a:endParaRPr>
          </a:p>
        </p:txBody>
      </p:sp>
      <p:sp>
        <p:nvSpPr>
          <p:cNvPr id="37898" name="Rectangle 6"/>
          <p:cNvSpPr>
            <a:spLocks noChangeArrowheads="1"/>
          </p:cNvSpPr>
          <p:nvPr/>
        </p:nvSpPr>
        <p:spPr bwMode="auto">
          <a:xfrm>
            <a:off x="239714" y="1282700"/>
            <a:ext cx="8904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1F497D"/>
                </a:solidFill>
                <a:latin typeface="Stag Sans Light" charset="0"/>
                <a:sym typeface="Stag Sans Light" charset="0"/>
              </a:rPr>
              <a:t>通过任务分配功能促进</a:t>
            </a:r>
            <a:r>
              <a:rPr lang="zh-CN" altLang="en-US" dirty="0">
                <a:solidFill>
                  <a:srgbClr val="1F497D"/>
                </a:solidFill>
                <a:latin typeface="Stag Sans Light" charset="0"/>
                <a:sym typeface="Stag Sans Light" charset="0"/>
              </a:rPr>
              <a:t>团队</a:t>
            </a:r>
            <a:r>
              <a:rPr lang="zh-CN" altLang="en-US" dirty="0" smtClean="0">
                <a:solidFill>
                  <a:srgbClr val="1F497D"/>
                </a:solidFill>
                <a:latin typeface="Stag Sans Light" charset="0"/>
                <a:sym typeface="Stag Sans Light" charset="0"/>
              </a:rPr>
              <a:t>成员通力协作，支持</a:t>
            </a:r>
            <a:r>
              <a:rPr lang="en-US" altLang="zh-CN" dirty="0" smtClean="0">
                <a:solidFill>
                  <a:srgbClr val="1F497D"/>
                </a:solidFill>
                <a:latin typeface="Stag Sans Light" charset="0"/>
                <a:sym typeface="Stag Sans Light" charset="0"/>
              </a:rPr>
              <a:t>PC</a:t>
            </a:r>
            <a:r>
              <a:rPr lang="zh-CN" altLang="en-US" dirty="0" smtClean="0">
                <a:solidFill>
                  <a:srgbClr val="1F497D"/>
                </a:solidFill>
                <a:latin typeface="Stag Sans Light" charset="0"/>
                <a:sym typeface="Stag Sans Light" charset="0"/>
              </a:rPr>
              <a:t>、移动多终端及时沟通协作。</a:t>
            </a:r>
            <a:endParaRPr lang="en-US" dirty="0">
              <a:solidFill>
                <a:srgbClr val="1F497D"/>
              </a:solidFill>
              <a:latin typeface="Stag Sans Light" charset="0"/>
              <a:sym typeface="Stag Sans Light" charset="0"/>
            </a:endParaRPr>
          </a:p>
          <a:p>
            <a:endParaRPr lang="zh-CN" altLang="en-US" dirty="0">
              <a:solidFill>
                <a:srgbClr val="1F497D"/>
              </a:solidFill>
              <a:latin typeface="Stag Sans Light" charset="0"/>
              <a:sym typeface="Stag Sans Light" charset="0"/>
            </a:endParaRPr>
          </a:p>
        </p:txBody>
      </p:sp>
      <p:pic>
        <p:nvPicPr>
          <p:cNvPr id="378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713" y="1928813"/>
            <a:ext cx="8728075" cy="4116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900" name="灯片编号占位符 5"/>
          <p:cNvSpPr>
            <a:spLocks noGrp="1" noChangeArrowheads="1"/>
          </p:cNvSpPr>
          <p:nvPr/>
        </p:nvSpPr>
        <p:spPr bwMode="auto">
          <a:xfrm>
            <a:off x="8393114" y="6418264"/>
            <a:ext cx="723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1E92B1C-6307-4763-BF03-F9240C696F71}" type="slidenum">
              <a:rPr lang="en-US" altLang="zh-CN" b="1" i="1">
                <a:solidFill>
                  <a:srgbClr val="FFFFFF"/>
                </a:solidFill>
                <a:latin typeface="Merriweather Sans ExtraBold" charset="0"/>
                <a:sym typeface="Merriweather Sans ExtraBold" charset="0"/>
              </a:rPr>
              <a:pPr algn="ctr"/>
              <a:t>17</a:t>
            </a:fld>
            <a:endParaRPr lang="en-US" altLang="zh-CN" b="1" i="1">
              <a:solidFill>
                <a:srgbClr val="FFFFFF"/>
              </a:solidFill>
              <a:latin typeface="Merriweather Sans ExtraBold" charset="0"/>
              <a:sym typeface="Merriweather Sans ExtraBold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420857" y="275214"/>
            <a:ext cx="963612" cy="862012"/>
          </a:xfrm>
          <a:prstGeom prst="ellipse">
            <a:avLst/>
          </a:prstGeom>
          <a:solidFill>
            <a:srgbClr val="00B832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5000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8</a:t>
            </a:r>
            <a:endParaRPr lang="zh-CN" altLang="en-US" dirty="0"/>
          </a:p>
        </p:txBody>
      </p:sp>
      <p:sp>
        <p:nvSpPr>
          <p:cNvPr id="5" name="Title 1"/>
          <p:cNvSpPr>
            <a:spLocks noChangeArrowheads="1"/>
          </p:cNvSpPr>
          <p:nvPr/>
        </p:nvSpPr>
        <p:spPr bwMode="auto">
          <a:xfrm>
            <a:off x="1612322" y="275214"/>
            <a:ext cx="6944824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营销邮件模板丰富多彩，一键发送并追踪成效</a:t>
            </a:r>
            <a:endParaRPr lang="en-US" altLang="en-US" sz="2700" b="1" dirty="0">
              <a:solidFill>
                <a:srgbClr val="1F497D"/>
              </a:solidFill>
              <a:latin typeface="Stag Sans Light" charset="0"/>
              <a:ea typeface="+mj-ea"/>
              <a:cs typeface="+mj-cs"/>
              <a:sym typeface="Stag Sans Light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r="9818"/>
          <a:stretch>
            <a:fillRect/>
          </a:stretch>
        </p:blipFill>
        <p:spPr bwMode="auto">
          <a:xfrm>
            <a:off x="229788" y="1936550"/>
            <a:ext cx="8543625" cy="445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1025" y="1329511"/>
            <a:ext cx="8562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5327F"/>
                </a:solidFill>
                <a:latin typeface="Calibri" pitchFamily="34" charset="0"/>
                <a:sym typeface="宋体" pitchFamily="2" charset="-122"/>
              </a:rPr>
              <a:t>根据喜好自定义设计各种内容的营销邮件，一键发送上万封并查看发送效果。</a:t>
            </a:r>
            <a:endParaRPr lang="en-US" dirty="0">
              <a:solidFill>
                <a:srgbClr val="1F497D"/>
              </a:solidFill>
              <a:latin typeface="Stag Sans Light" charset="0"/>
              <a:sym typeface="Stag Sans Light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489096" y="542276"/>
            <a:ext cx="963612" cy="862012"/>
          </a:xfrm>
          <a:prstGeom prst="ellipse">
            <a:avLst/>
          </a:prstGeom>
          <a:solidFill>
            <a:srgbClr val="00B832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5000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9</a:t>
            </a:r>
            <a:endParaRPr lang="zh-CN" altLang="en-US" dirty="0"/>
          </a:p>
        </p:txBody>
      </p:sp>
      <p:sp>
        <p:nvSpPr>
          <p:cNvPr id="4" name="Title 1"/>
          <p:cNvSpPr>
            <a:spLocks noChangeArrowheads="1"/>
          </p:cNvSpPr>
          <p:nvPr/>
        </p:nvSpPr>
        <p:spPr bwMode="auto">
          <a:xfrm>
            <a:off x="1612322" y="635795"/>
            <a:ext cx="497681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en-US" altLang="en-US" sz="2700" b="1" dirty="0">
              <a:solidFill>
                <a:srgbClr val="1F497D"/>
              </a:solidFill>
              <a:latin typeface="Stag Sans Light" charset="0"/>
              <a:ea typeface="+mj-ea"/>
              <a:cs typeface="+mj-cs"/>
              <a:sym typeface="Stag Sans Light" charset="0"/>
            </a:endParaRPr>
          </a:p>
        </p:txBody>
      </p:sp>
      <p:sp>
        <p:nvSpPr>
          <p:cNvPr id="5" name="Title 1"/>
          <p:cNvSpPr>
            <a:spLocks noChangeArrowheads="1"/>
          </p:cNvSpPr>
          <p:nvPr/>
        </p:nvSpPr>
        <p:spPr bwMode="auto">
          <a:xfrm>
            <a:off x="1612322" y="479930"/>
            <a:ext cx="497681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活动邀请函成效反馈</a:t>
            </a:r>
            <a:endParaRPr lang="en-US" altLang="en-US" sz="2700" b="1" dirty="0">
              <a:solidFill>
                <a:srgbClr val="1F497D"/>
              </a:solidFill>
              <a:latin typeface="Stag Sans Light" charset="0"/>
              <a:ea typeface="+mj-ea"/>
              <a:cs typeface="+mj-cs"/>
              <a:sym typeface="Stag Sans Light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60" y="2129168"/>
            <a:ext cx="8570794" cy="41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9096" y="1514177"/>
            <a:ext cx="8562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05327F"/>
                </a:solidFill>
                <a:latin typeface="Calibri" pitchFamily="34" charset="0"/>
                <a:sym typeface="宋体" pitchFamily="2" charset="-122"/>
              </a:rPr>
              <a:t>掌握特定邀请人群的反馈，及时把握活动邀请的情况。</a:t>
            </a:r>
            <a:endParaRPr lang="en-US" dirty="0">
              <a:solidFill>
                <a:srgbClr val="1F497D"/>
              </a:solidFill>
              <a:latin typeface="Stag Sans Light" charset="0"/>
              <a:sym typeface="Stag Sans Light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nterpr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7"/>
          <p:cNvSpPr/>
          <p:nvPr/>
        </p:nvSpPr>
        <p:spPr>
          <a:xfrm>
            <a:off x="5591176" y="314325"/>
            <a:ext cx="3295650" cy="8602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 descr="EB_RGB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47087" y="450758"/>
            <a:ext cx="2971464" cy="609530"/>
          </a:xfrm>
          <a:prstGeom prst="rect">
            <a:avLst/>
          </a:prstGeom>
        </p:spPr>
      </p:pic>
      <p:sp>
        <p:nvSpPr>
          <p:cNvPr id="9" name="AutoShape 19"/>
          <p:cNvSpPr>
            <a:spLocks noChangeArrowheads="1"/>
          </p:cNvSpPr>
          <p:nvPr/>
        </p:nvSpPr>
        <p:spPr bwMode="ltGray">
          <a:xfrm>
            <a:off x="219084" y="1198835"/>
            <a:ext cx="2537767" cy="752503"/>
          </a:xfrm>
          <a:prstGeom prst="roundRect">
            <a:avLst>
              <a:gd name="adj" fmla="val 16667"/>
            </a:avLst>
          </a:prstGeom>
          <a:solidFill>
            <a:srgbClr val="052D75"/>
          </a:solidFill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、公司介绍</a:t>
            </a: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ltGray">
          <a:xfrm>
            <a:off x="219083" y="2470245"/>
            <a:ext cx="2537767" cy="752503"/>
          </a:xfrm>
          <a:prstGeom prst="roundRect">
            <a:avLst>
              <a:gd name="adj" fmla="val 16667"/>
            </a:avLst>
          </a:prstGeom>
          <a:solidFill>
            <a:srgbClr val="052D75"/>
          </a:solidFill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、产品特点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ltGray">
          <a:xfrm>
            <a:off x="219084" y="3684896"/>
            <a:ext cx="2537766" cy="752503"/>
          </a:xfrm>
          <a:prstGeom prst="roundRect">
            <a:avLst>
              <a:gd name="adj" fmla="val 16667"/>
            </a:avLst>
          </a:prstGeom>
          <a:solidFill>
            <a:srgbClr val="052D75"/>
          </a:solidFill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、产品功能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ltGray">
          <a:xfrm>
            <a:off x="219084" y="4940490"/>
            <a:ext cx="2537767" cy="752503"/>
          </a:xfrm>
          <a:prstGeom prst="roundRect">
            <a:avLst>
              <a:gd name="adj" fmla="val 16667"/>
            </a:avLst>
          </a:prstGeom>
          <a:solidFill>
            <a:srgbClr val="052D75"/>
          </a:solidFill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、产品案例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489096" y="542276"/>
            <a:ext cx="963612" cy="862012"/>
          </a:xfrm>
          <a:prstGeom prst="ellipse">
            <a:avLst/>
          </a:prstGeom>
          <a:solidFill>
            <a:srgbClr val="00B832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10</a:t>
            </a:r>
            <a:endParaRPr lang="zh-CN" altLang="en-US" sz="3600" dirty="0"/>
          </a:p>
        </p:txBody>
      </p:sp>
      <p:sp>
        <p:nvSpPr>
          <p:cNvPr id="4" name="Title 1"/>
          <p:cNvSpPr>
            <a:spLocks noChangeArrowheads="1"/>
          </p:cNvSpPr>
          <p:nvPr/>
        </p:nvSpPr>
        <p:spPr bwMode="auto">
          <a:xfrm>
            <a:off x="1612322" y="479930"/>
            <a:ext cx="6398914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客户关系管理（</a:t>
            </a:r>
            <a:r>
              <a:rPr lang="en-US" altLang="zh-CN" sz="2700" b="1" dirty="0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Marketing CRM)</a:t>
            </a:r>
            <a:endParaRPr lang="en-US" altLang="en-US" sz="2700" b="1" dirty="0">
              <a:solidFill>
                <a:srgbClr val="1F497D"/>
              </a:solidFill>
              <a:latin typeface="Stag Sans Light" charset="0"/>
              <a:ea typeface="+mj-ea"/>
              <a:cs typeface="+mj-cs"/>
              <a:sym typeface="Stag Sans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190" y="1628116"/>
            <a:ext cx="7637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52D75"/>
                </a:solidFill>
                <a:latin typeface="+mn-ea"/>
                <a:ea typeface="+mn-ea"/>
                <a:cs typeface="STag sans light"/>
              </a:rPr>
              <a:t>永久管理您的客户信息，随时导入</a:t>
            </a:r>
            <a:r>
              <a:rPr lang="en-US" altLang="zh-CN" dirty="0" smtClean="0">
                <a:solidFill>
                  <a:srgbClr val="052D75"/>
                </a:solidFill>
                <a:latin typeface="+mn-ea"/>
                <a:ea typeface="+mn-ea"/>
                <a:cs typeface="STag sans light"/>
              </a:rPr>
              <a:t>/</a:t>
            </a:r>
            <a:r>
              <a:rPr lang="zh-CN" altLang="en-US" dirty="0" smtClean="0">
                <a:solidFill>
                  <a:srgbClr val="052D75"/>
                </a:solidFill>
                <a:latin typeface="+mn-ea"/>
                <a:ea typeface="+mn-ea"/>
                <a:cs typeface="STag sans light"/>
              </a:rPr>
              <a:t>导出客户注册列表，跟踪管理互动进度。</a:t>
            </a:r>
            <a:endParaRPr lang="en-US" altLang="zh-CN" dirty="0" smtClean="0">
              <a:solidFill>
                <a:srgbClr val="052D75"/>
              </a:solidFill>
              <a:latin typeface="+mn-ea"/>
              <a:ea typeface="+mn-ea"/>
              <a:cs typeface="STag sans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190" y="2389208"/>
            <a:ext cx="7854536" cy="3465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489096" y="542276"/>
            <a:ext cx="963612" cy="862012"/>
          </a:xfrm>
          <a:prstGeom prst="ellipse">
            <a:avLst/>
          </a:prstGeom>
          <a:solidFill>
            <a:srgbClr val="00B832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11</a:t>
            </a:r>
            <a:endParaRPr lang="zh-CN" altLang="en-US" sz="3600" dirty="0"/>
          </a:p>
        </p:txBody>
      </p:sp>
      <p:sp>
        <p:nvSpPr>
          <p:cNvPr id="4" name="Title 1"/>
          <p:cNvSpPr>
            <a:spLocks noChangeArrowheads="1"/>
          </p:cNvSpPr>
          <p:nvPr/>
        </p:nvSpPr>
        <p:spPr bwMode="auto">
          <a:xfrm>
            <a:off x="1612322" y="479930"/>
            <a:ext cx="497681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团队成员角色和权限</a:t>
            </a:r>
            <a:endParaRPr lang="en-US" altLang="en-US" sz="2700" b="1" dirty="0">
              <a:solidFill>
                <a:srgbClr val="1F497D"/>
              </a:solidFill>
              <a:latin typeface="Stag Sans Light" charset="0"/>
              <a:ea typeface="+mj-ea"/>
              <a:cs typeface="+mj-cs"/>
              <a:sym typeface="Stag Sans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190" y="1641764"/>
            <a:ext cx="7637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52D75"/>
                </a:solidFill>
                <a:latin typeface="+mn-ea"/>
                <a:ea typeface="+mn-ea"/>
                <a:cs typeface="STag sans light"/>
              </a:rPr>
              <a:t>设置不同部门成员的平台权限，保障公司数据的安全性。</a:t>
            </a:r>
            <a:endParaRPr lang="en-US" altLang="zh-CN" dirty="0" smtClean="0">
              <a:solidFill>
                <a:srgbClr val="052D75"/>
              </a:solidFill>
              <a:latin typeface="+mn-ea"/>
              <a:ea typeface="+mn-ea"/>
              <a:cs typeface="STag sans ligh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28" y="2327939"/>
            <a:ext cx="8744582" cy="342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72223" y="467591"/>
            <a:ext cx="963612" cy="862012"/>
          </a:xfrm>
          <a:prstGeom prst="ellipse">
            <a:avLst/>
          </a:prstGeom>
          <a:solidFill>
            <a:srgbClr val="00B832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12</a:t>
            </a:r>
            <a:endParaRPr lang="zh-CN" alt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793776" y="706582"/>
            <a:ext cx="29674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sym typeface="Stag Sans Light" charset="0"/>
              </a:rPr>
              <a:t>智能会员管理系统</a:t>
            </a:r>
            <a:endParaRPr lang="en-US" altLang="en-US" sz="2700" b="1" dirty="0">
              <a:solidFill>
                <a:srgbClr val="1F497D"/>
              </a:solidFill>
              <a:latin typeface="Stag Sans Light" charset="0"/>
              <a:sym typeface="Stag Sans Light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211" y="2179194"/>
            <a:ext cx="8176923" cy="3580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20211" y="1518976"/>
            <a:ext cx="8571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1F497D"/>
                </a:solidFill>
                <a:latin typeface="Stag Sans Light" charset="0"/>
                <a:sym typeface="Stag Sans Light" charset="0"/>
              </a:rPr>
              <a:t>在线完成会员申请、批复和交费，智能管理追踪会员数据和续约详情。</a:t>
            </a:r>
            <a:endParaRPr lang="en-US" dirty="0">
              <a:solidFill>
                <a:srgbClr val="1F497D"/>
              </a:solidFill>
              <a:latin typeface="Stag Sans Light" charset="0"/>
              <a:sym typeface="Stag Sans Light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184" y="1157591"/>
            <a:ext cx="856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52D75"/>
                </a:solidFill>
              </a:rPr>
              <a:t>通过移动设备轻松创建、管理、推广您的活动，参会者随时随地查看相关活动信息。</a:t>
            </a:r>
            <a:endParaRPr lang="en-US" dirty="0">
              <a:solidFill>
                <a:srgbClr val="052D75"/>
              </a:solidFill>
              <a:latin typeface="STag sans light"/>
              <a:cs typeface="STag sans light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6CB1-B278-8145-B23B-AFC765A29CC1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图片 10" descr="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2134" y="1799269"/>
            <a:ext cx="2504211" cy="4578105"/>
          </a:xfrm>
          <a:prstGeom prst="rect">
            <a:avLst/>
          </a:prstGeom>
        </p:spPr>
      </p:pic>
      <p:pic>
        <p:nvPicPr>
          <p:cNvPr id="12" name="图片 11" descr="P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432" y="1771973"/>
            <a:ext cx="3559405" cy="457810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360" y="1883389"/>
            <a:ext cx="2237913" cy="433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463039" y="200043"/>
            <a:ext cx="963612" cy="862012"/>
          </a:xfrm>
          <a:prstGeom prst="ellipse">
            <a:avLst/>
          </a:prstGeom>
          <a:solidFill>
            <a:srgbClr val="00B832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13</a:t>
            </a:r>
            <a:endParaRPr lang="zh-CN" altLang="en-US" sz="3600" dirty="0"/>
          </a:p>
        </p:txBody>
      </p:sp>
      <p:sp>
        <p:nvSpPr>
          <p:cNvPr id="14" name="Rectangle 4"/>
          <p:cNvSpPr/>
          <p:nvPr/>
        </p:nvSpPr>
        <p:spPr>
          <a:xfrm>
            <a:off x="1643648" y="409699"/>
            <a:ext cx="401103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sym typeface="Stag Sans Light" charset="0"/>
              </a:rPr>
              <a:t>随时随地管理活动和数据</a:t>
            </a:r>
            <a:endParaRPr lang="en-US" altLang="en-US" sz="2700" b="1" dirty="0">
              <a:solidFill>
                <a:srgbClr val="1F497D"/>
              </a:solidFill>
              <a:latin typeface="Stag Sans Light" charset="0"/>
              <a:sym typeface="Stag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17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8" descr="iStock_000023134063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4478338"/>
            <a:ext cx="3302000" cy="1465262"/>
          </a:xfrm>
          <a:prstGeom prst="rect">
            <a:avLst/>
          </a:prstGeom>
          <a:solidFill>
            <a:schemeClr val="bg1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302000" y="4478338"/>
            <a:ext cx="5842000" cy="1465262"/>
          </a:xfrm>
          <a:prstGeom prst="rect">
            <a:avLst/>
          </a:prstGeom>
          <a:solidFill>
            <a:srgbClr val="07397D">
              <a:alpha val="87057"/>
            </a:srgbClr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err="1" smtClean="0">
                <a:solidFill>
                  <a:srgbClr val="FFFFFF"/>
                </a:solidFill>
                <a:latin typeface="+mn-ea"/>
                <a:ea typeface="+mn-ea"/>
                <a:sym typeface="Calibri" pitchFamily="34" charset="0"/>
              </a:rPr>
              <a:t>E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  <a:ea typeface="+mn-ea"/>
                <a:sym typeface="Calibri" pitchFamily="34" charset="0"/>
              </a:rPr>
              <a:t>ventBank</a:t>
            </a:r>
            <a:r>
              <a:rPr lang="zh-CN" altLang="en-US" sz="3200" b="1" dirty="0" smtClean="0">
                <a:solidFill>
                  <a:srgbClr val="FFFFFF"/>
                </a:solidFill>
                <a:latin typeface="+mn-ea"/>
                <a:ea typeface="+mn-ea"/>
                <a:sym typeface="Calibri" pitchFamily="34" charset="0"/>
              </a:rPr>
              <a:t>案例分享</a:t>
            </a:r>
            <a:endParaRPr lang="en-US" sz="3200" b="1" dirty="0">
              <a:solidFill>
                <a:srgbClr val="FFFFFF"/>
              </a:solidFill>
              <a:latin typeface="+mn-ea"/>
              <a:ea typeface="+mn-ea"/>
              <a:sym typeface="Calibri" pitchFamily="34" charset="0"/>
            </a:endParaRPr>
          </a:p>
        </p:txBody>
      </p:sp>
      <p:pic>
        <p:nvPicPr>
          <p:cNvPr id="7" name="Picture 12" descr="EB_RGB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36" y="490855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于\2Z8A87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61" y="868281"/>
            <a:ext cx="4530904" cy="2996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27" name="Picture 3" descr="D:\于\AM9P8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35" y="3994936"/>
            <a:ext cx="4530905" cy="2626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:\于\2Z8A87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8579" y="868281"/>
            <a:ext cx="4026185" cy="2996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 bwMode="auto">
          <a:xfrm>
            <a:off x="1" y="187035"/>
            <a:ext cx="5311738" cy="52993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308226"/>
            <a:ext cx="515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案例</a:t>
            </a:r>
            <a:r>
              <a:rPr lang="en-US" altLang="zh-CN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19</a:t>
            </a:r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届北京</a:t>
            </a:r>
            <a:r>
              <a:rPr lang="en-US" altLang="zh-CN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香港经济合作研讨洽谈会</a:t>
            </a:r>
            <a:endParaRPr lang="en-US" b="1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dirty="0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9127" y="3988621"/>
            <a:ext cx="4026185" cy="266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1" y="176376"/>
            <a:ext cx="5548745" cy="52993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332509"/>
            <a:ext cx="535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案例</a:t>
            </a:r>
            <a:r>
              <a:rPr lang="en-US" altLang="zh-CN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中国医师协会“</a:t>
            </a:r>
            <a:r>
              <a:rPr lang="en-US" altLang="zh-CN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中国生物治疗大会”</a:t>
            </a:r>
            <a:endParaRPr lang="en-US" b="1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35" y="854148"/>
            <a:ext cx="3855028" cy="288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657" y="3820349"/>
            <a:ext cx="3882814" cy="290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555" y="3839130"/>
            <a:ext cx="3875808" cy="28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9657" y="854148"/>
            <a:ext cx="3882814" cy="283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C:\Users\EventBank\Documents\Tencent Files\415543684\Image\C2C\C83FEB9A6C16ED81FF5A6A311A5740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57" y="3785196"/>
            <a:ext cx="3948545" cy="295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592" y="820882"/>
            <a:ext cx="3751299" cy="592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 bwMode="auto">
          <a:xfrm>
            <a:off x="1" y="187035"/>
            <a:ext cx="4701020" cy="52993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094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案例</a:t>
            </a:r>
            <a:r>
              <a:rPr lang="en-US" altLang="zh-CN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中国美国商会“美国独立日活动</a:t>
            </a:r>
            <a:r>
              <a:rPr lang="en-US" altLang="zh-CN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en-US" b="1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dirty="0"/>
          </a:p>
        </p:txBody>
      </p:sp>
      <p:pic>
        <p:nvPicPr>
          <p:cNvPr id="5122" name="Picture 2" descr="C:\Users\EventBank\Documents\Tencent Files\415543684\Image\C2C\B250E075C700878DAB34D27F6EEB7C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064" y="815994"/>
            <a:ext cx="3958936" cy="2969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295" y="1755479"/>
            <a:ext cx="1640202" cy="915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企业案例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MarcumBP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281" y="4073746"/>
            <a:ext cx="1557335" cy="559276"/>
          </a:xfrm>
          <a:prstGeom prst="rect">
            <a:avLst/>
          </a:prstGeom>
        </p:spPr>
      </p:pic>
      <p:pic>
        <p:nvPicPr>
          <p:cNvPr id="6" name="Picture 5" descr="as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1326" y="1279228"/>
            <a:ext cx="1305006" cy="361522"/>
          </a:xfrm>
          <a:prstGeom prst="rect">
            <a:avLst/>
          </a:prstGeom>
        </p:spPr>
      </p:pic>
      <p:pic>
        <p:nvPicPr>
          <p:cNvPr id="7" name="Picture 5" descr="Screen Shot 2015-04-24 at 15.48.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50134"/>
            <a:ext cx="1985039" cy="51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UAX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2695" y="4925929"/>
            <a:ext cx="1223637" cy="1223637"/>
          </a:xfrm>
          <a:prstGeom prst="rect">
            <a:avLst/>
          </a:prstGeom>
        </p:spPr>
      </p:pic>
      <p:pic>
        <p:nvPicPr>
          <p:cNvPr id="9" name="Picture 8" descr="bimb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44839" y="3102848"/>
            <a:ext cx="1491291" cy="480368"/>
          </a:xfrm>
          <a:prstGeom prst="rect">
            <a:avLst/>
          </a:prstGeom>
        </p:spPr>
      </p:pic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20331" y="1131153"/>
            <a:ext cx="2850697" cy="572969"/>
          </a:xfrm>
          <a:prstGeom prst="rect">
            <a:avLst/>
          </a:prstGeom>
        </p:spPr>
      </p:pic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93677" y="5060857"/>
            <a:ext cx="783740" cy="109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6785" y="1888282"/>
            <a:ext cx="1902051" cy="69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 descr="https://ss0.baidu.com/6ONWsjip0QIZ8tyhnq/it/u=2917549818,1790736885&amp;fm=5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3807" y="1640750"/>
            <a:ext cx="1152525" cy="1152526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12792" y="5060857"/>
            <a:ext cx="1325472" cy="113362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5" name="Picture 14" descr="http://cancham.asia/wp-content/uploads/2015/06/weblogotes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37692" y="3102848"/>
            <a:ext cx="1209093" cy="51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19952" y="5105775"/>
            <a:ext cx="844574" cy="1088709"/>
          </a:xfrm>
          <a:prstGeom prst="rect">
            <a:avLst/>
          </a:prstGeom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78002" y="4038730"/>
            <a:ext cx="1269579" cy="57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7" name="Picture 7" descr="https://i.ssl.qhimg.com/dmtfd/109_109_/t011ed4255fd50c006b.jpg?size=240x24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76671" y="5153550"/>
            <a:ext cx="944330" cy="944330"/>
          </a:xfrm>
          <a:prstGeom prst="rect">
            <a:avLst/>
          </a:prstGeom>
          <a:noFill/>
        </p:spPr>
      </p:pic>
      <p:pic>
        <p:nvPicPr>
          <p:cNvPr id="51209" name="Picture 9" descr="https://p.ssl.qhimg.com/dmfd/73_73_/t0165c3b32ccb1140d7.jpg?size=190x190&amp;phash=659514912164598645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04355" y="1888282"/>
            <a:ext cx="957517" cy="957517"/>
          </a:xfrm>
          <a:prstGeom prst="rect">
            <a:avLst/>
          </a:prstGeom>
          <a:noFill/>
        </p:spPr>
      </p:pic>
      <p:pic>
        <p:nvPicPr>
          <p:cNvPr id="23" name="Picture 22" descr="http://i6.qhimg.com/dr/270_500_/t01ecfeb721affcf2ca.jpg?size=268x26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0281" y="2733448"/>
            <a:ext cx="1140736" cy="1140736"/>
          </a:xfrm>
          <a:prstGeom prst="rect">
            <a:avLst/>
          </a:prstGeom>
          <a:noFill/>
        </p:spPr>
      </p:pic>
      <p:pic>
        <p:nvPicPr>
          <p:cNvPr id="51211" name="Picture 11" descr="https://i.ssl.qhimg.com/dmtfd/118_66_/t01cfe20dfda4a24ca7.png?size=267x14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7200" y="2042062"/>
            <a:ext cx="1123950" cy="628651"/>
          </a:xfrm>
          <a:prstGeom prst="rect">
            <a:avLst/>
          </a:prstGeom>
          <a:noFill/>
        </p:spPr>
      </p:pic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48316" y="4073746"/>
            <a:ext cx="2233311" cy="54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5" descr="http://i8.qhimg.com/dr/270_500_/t01dd6839623128422d.jpg?size=200x24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2615" y="5122838"/>
            <a:ext cx="848535" cy="1026728"/>
          </a:xfrm>
          <a:prstGeom prst="rect">
            <a:avLst/>
          </a:prstGeom>
          <a:noFill/>
        </p:spPr>
      </p:pic>
      <p:pic>
        <p:nvPicPr>
          <p:cNvPr id="51218" name="Picture 18" descr="https://p.ssl.qhimg.com/dmfd/73_73_/t0124db9b555aae3473.jpg?size=61x61&amp;phash=407037587828457664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150056" y="1825911"/>
            <a:ext cx="692239" cy="692240"/>
          </a:xfrm>
          <a:prstGeom prst="rect">
            <a:avLst/>
          </a:prstGeom>
          <a:noFill/>
        </p:spPr>
      </p:pic>
      <p:pic>
        <p:nvPicPr>
          <p:cNvPr id="27" name="Picture 3" descr="C:\Users\Administrator\Desktop\6aee7ee9gb39bd9704f98&amp;690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774874" y="1069121"/>
            <a:ext cx="130254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284705" y="2935980"/>
            <a:ext cx="1485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img3.kuailiyu.com/uploadfile/2013/0710/20130710014323721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293677" y="2861075"/>
            <a:ext cx="1929575" cy="759956"/>
          </a:xfrm>
          <a:prstGeom prst="rect">
            <a:avLst/>
          </a:prstGeom>
          <a:noFill/>
        </p:spPr>
      </p:pic>
      <p:pic>
        <p:nvPicPr>
          <p:cNvPr id="2052" name="Picture 4" descr="https://www.eventbank.cn/resources/public/images/logo/200x100/d511a01b-8370-4096-8441-ec536c19c609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16437" y="3874184"/>
            <a:ext cx="1641764" cy="844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0" y="6361114"/>
            <a:ext cx="9144000" cy="496887"/>
          </a:xfrm>
          <a:prstGeom prst="rect">
            <a:avLst/>
          </a:prstGeom>
          <a:solidFill>
            <a:srgbClr val="DFE0DE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4035" name="Rectangle 9"/>
          <p:cNvSpPr>
            <a:spLocks noChangeArrowheads="1"/>
          </p:cNvSpPr>
          <p:nvPr/>
        </p:nvSpPr>
        <p:spPr bwMode="auto">
          <a:xfrm>
            <a:off x="8393114" y="6361114"/>
            <a:ext cx="750887" cy="496887"/>
          </a:xfrm>
          <a:prstGeom prst="rect">
            <a:avLst/>
          </a:prstGeom>
          <a:solidFill>
            <a:srgbClr val="17AD26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44036" name="Picture 8" descr="EB_RGB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35726"/>
            <a:ext cx="15890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0" descr="symbol_white.png"/>
          <p:cNvPicPr>
            <a:picLocks noChangeAspect="1" noChangeArrowheads="1"/>
          </p:cNvPicPr>
          <p:nvPr/>
        </p:nvPicPr>
        <p:blipFill>
          <a:blip r:embed="rId3" cstate="print"/>
          <a:srcRect t="11569" b="23947"/>
          <a:stretch>
            <a:fillRect/>
          </a:stretch>
        </p:blipFill>
        <p:spPr bwMode="auto">
          <a:xfrm>
            <a:off x="7250114" y="6365876"/>
            <a:ext cx="9286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Box 3"/>
          <p:cNvSpPr>
            <a:spLocks noChangeArrowheads="1"/>
          </p:cNvSpPr>
          <p:nvPr/>
        </p:nvSpPr>
        <p:spPr bwMode="auto">
          <a:xfrm>
            <a:off x="2046289" y="6472239"/>
            <a:ext cx="30289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100">
                <a:solidFill>
                  <a:srgbClr val="0C0C0C"/>
                </a:solidFill>
                <a:latin typeface="Merriweather Sans Light" charset="0"/>
                <a:sym typeface="Stag Sans Light" charset="0"/>
              </a:rPr>
              <a:t>|  www.eventbank.cn</a:t>
            </a:r>
          </a:p>
        </p:txBody>
      </p:sp>
      <p:sp>
        <p:nvSpPr>
          <p:cNvPr id="44039" name="Slide Number Placeholder 3"/>
          <p:cNvSpPr>
            <a:spLocks noGrp="1" noChangeArrowheads="1"/>
          </p:cNvSpPr>
          <p:nvPr/>
        </p:nvSpPr>
        <p:spPr bwMode="auto">
          <a:xfrm>
            <a:off x="8393114" y="6418264"/>
            <a:ext cx="723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b="1" i="1">
                <a:solidFill>
                  <a:srgbClr val="FFFFFF"/>
                </a:solidFill>
                <a:latin typeface="Merriweather Sans ExtraBold" charset="0"/>
                <a:sym typeface="Merriweather Sans ExtraBold" charset="0"/>
              </a:rPr>
              <a:t>17</a:t>
            </a:r>
          </a:p>
        </p:txBody>
      </p:sp>
      <p:sp>
        <p:nvSpPr>
          <p:cNvPr id="44040" name="bk object 16"/>
          <p:cNvSpPr>
            <a:spLocks noChangeArrowheads="1"/>
          </p:cNvSpPr>
          <p:nvPr/>
        </p:nvSpPr>
        <p:spPr bwMode="auto">
          <a:xfrm>
            <a:off x="0" y="0"/>
            <a:ext cx="9144000" cy="611663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bevel/>
            <a:headEnd/>
            <a:tailEnd/>
          </a:ln>
        </p:spPr>
        <p:txBody>
          <a:bodyPr lIns="0" tIns="0" rIns="0" bIns="0"/>
          <a:lstStyle/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4041" name="object 2"/>
          <p:cNvSpPr>
            <a:spLocks noChangeArrowheads="1"/>
          </p:cNvSpPr>
          <p:nvPr/>
        </p:nvSpPr>
        <p:spPr bwMode="auto">
          <a:xfrm>
            <a:off x="0" y="6508750"/>
            <a:ext cx="9144000" cy="34925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zh-CN" altLang="zh-CN" sz="1200" b="1">
                <a:solidFill>
                  <a:srgbClr val="8C8C8C"/>
                </a:solidFill>
                <a:latin typeface="Merriweather Sans" charset="0"/>
                <a:sym typeface="Merriweather Sans" charset="0"/>
              </a:rPr>
              <a:t>12</a:t>
            </a:r>
            <a:endParaRPr lang="zh-CN" altLang="zh-CN" sz="1200">
              <a:solidFill>
                <a:srgbClr val="000000"/>
              </a:solidFill>
              <a:latin typeface="Merriweather Sans" charset="0"/>
              <a:sym typeface="Merriweather Sans" charset="0"/>
            </a:endParaRPr>
          </a:p>
        </p:txBody>
      </p:sp>
      <p:sp>
        <p:nvSpPr>
          <p:cNvPr id="44042" name="object 3"/>
          <p:cNvSpPr>
            <a:spLocks noChangeArrowheads="1"/>
          </p:cNvSpPr>
          <p:nvPr/>
        </p:nvSpPr>
        <p:spPr bwMode="auto">
          <a:xfrm>
            <a:off x="1" y="1"/>
            <a:ext cx="5462588" cy="11287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bevel/>
            <a:headEnd/>
            <a:tailEnd/>
          </a:ln>
        </p:spPr>
        <p:txBody>
          <a:bodyPr lIns="0" tIns="0" rIns="0" bIns="0"/>
          <a:lstStyle/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4043" name="object 4"/>
          <p:cNvSpPr>
            <a:spLocks noChangeArrowheads="1"/>
          </p:cNvSpPr>
          <p:nvPr/>
        </p:nvSpPr>
        <p:spPr bwMode="auto">
          <a:xfrm>
            <a:off x="0" y="4500564"/>
            <a:ext cx="9144000" cy="2357437"/>
          </a:xfrm>
          <a:custGeom>
            <a:avLst/>
            <a:gdLst>
              <a:gd name="T0" fmla="*/ 0 w 9143998"/>
              <a:gd name="T1" fmla="*/ 0 h 1846262"/>
              <a:gd name="T2" fmla="*/ 0 60000 65536"/>
              <a:gd name="T3" fmla="*/ 0 w 9143998"/>
              <a:gd name="T4" fmla="*/ 0 h 1846262"/>
              <a:gd name="T5" fmla="*/ 9143998 w 9143998"/>
              <a:gd name="T6" fmla="*/ 1846262 h 1846262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9143998" h="1846262">
                <a:moveTo>
                  <a:pt x="0" y="1846262"/>
                </a:moveTo>
                <a:lnTo>
                  <a:pt x="0" y="0"/>
                </a:lnTo>
                <a:lnTo>
                  <a:pt x="9143998" y="0"/>
                </a:lnTo>
                <a:lnTo>
                  <a:pt x="9143998" y="1846262"/>
                </a:lnTo>
                <a:lnTo>
                  <a:pt x="0" y="1846262"/>
                </a:lnTo>
                <a:close/>
              </a:path>
            </a:pathLst>
          </a:custGeom>
          <a:solidFill>
            <a:srgbClr val="004C90"/>
          </a:solidFill>
          <a:ln w="9525">
            <a:noFill/>
            <a:bevel/>
            <a:headEnd/>
            <a:tailEnd/>
          </a:ln>
        </p:spPr>
        <p:txBody>
          <a:bodyPr lIns="0" tIns="0" rIns="0" bIns="0"/>
          <a:lstStyle/>
          <a:p>
            <a:endParaRPr lang="zh-CN" altLang="zh-CN" b="1">
              <a:solidFill>
                <a:srgbClr val="000000"/>
              </a:solidFill>
            </a:endParaRPr>
          </a:p>
        </p:txBody>
      </p:sp>
      <p:sp>
        <p:nvSpPr>
          <p:cNvPr id="44044" name="object 5"/>
          <p:cNvSpPr>
            <a:spLocks noChangeArrowheads="1"/>
          </p:cNvSpPr>
          <p:nvPr/>
        </p:nvSpPr>
        <p:spPr bwMode="auto">
          <a:xfrm>
            <a:off x="0" y="5129214"/>
            <a:ext cx="9144000" cy="1755775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lIns="0" tIns="0" rIns="0" bIns="0"/>
          <a:lstStyle/>
          <a:p>
            <a:pPr marL="12700" algn="ctr">
              <a:lnSpc>
                <a:spcPts val="4800"/>
              </a:lnSpc>
            </a:pPr>
            <a:endParaRPr lang="zh-CN" altLang="zh-CN" sz="40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4045" name="TextBox 6"/>
          <p:cNvSpPr>
            <a:spLocks noChangeArrowheads="1"/>
          </p:cNvSpPr>
          <p:nvPr/>
        </p:nvSpPr>
        <p:spPr bwMode="auto">
          <a:xfrm>
            <a:off x="1000125" y="4572001"/>
            <a:ext cx="7229475" cy="2123658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</a:t>
            </a:r>
            <a:r>
              <a:rPr lang="en-US" altLang="zh-CN" sz="2800" dirty="0" smtClean="0">
                <a:solidFill>
                  <a:schemeClr val="bg1"/>
                </a:solidFill>
              </a:rPr>
              <a:t>dward </a:t>
            </a:r>
            <a:r>
              <a:rPr lang="zh-CN" altLang="en-US" sz="2800" dirty="0" smtClean="0">
                <a:solidFill>
                  <a:schemeClr val="bg1"/>
                </a:solidFill>
              </a:rPr>
              <a:t>李腾飞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Calibri" pitchFamily="34" charset="0"/>
                <a:sym typeface="宋体" pitchFamily="2" charset="-122"/>
              </a:rPr>
              <a:t>邮</a:t>
            </a:r>
            <a:r>
              <a:rPr lang="zh-CN" altLang="en-US" sz="2800" dirty="0">
                <a:solidFill>
                  <a:schemeClr val="bg1"/>
                </a:solidFill>
                <a:latin typeface="Calibri" pitchFamily="34" charset="0"/>
                <a:sym typeface="宋体" pitchFamily="2" charset="-122"/>
              </a:rPr>
              <a:t>箱</a:t>
            </a:r>
            <a:r>
              <a:rPr lang="en-US" altLang="zh-CN" sz="2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:    </a:t>
            </a:r>
            <a:r>
              <a:rPr lang="en-US" altLang="zh-CN" sz="2800" dirty="0" smtClean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edward.li@eventbank.com</a:t>
            </a:r>
            <a:endParaRPr lang="zh-CN" altLang="en-US" sz="2800" dirty="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Calibri" pitchFamily="34" charset="0"/>
                <a:sym typeface="宋体" pitchFamily="2" charset="-122"/>
              </a:rPr>
              <a:t>地址：北京市朝阳区光华路</a:t>
            </a:r>
            <a:r>
              <a:rPr lang="en-US" altLang="zh-CN" sz="2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SOHO</a:t>
            </a:r>
            <a:r>
              <a:rPr lang="zh-CN" altLang="en-US" sz="2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216</a:t>
            </a:r>
            <a:r>
              <a:rPr lang="zh-CN" altLang="en-US" sz="2800" dirty="0">
                <a:solidFill>
                  <a:schemeClr val="bg1"/>
                </a:solidFill>
                <a:latin typeface="Calibri" pitchFamily="34" charset="0"/>
                <a:sym typeface="宋体" pitchFamily="2" charset="-122"/>
              </a:rPr>
              <a:t>室</a:t>
            </a:r>
            <a:endParaRPr lang="en-US" sz="2800" dirty="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Calibri" pitchFamily="34" charset="0"/>
                <a:sym typeface="宋体" pitchFamily="2" charset="-122"/>
              </a:rPr>
              <a:t>官网：</a:t>
            </a:r>
            <a:r>
              <a:rPr lang="en-US" altLang="zh-CN" sz="20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www.eventbank.cn,www.eventbank.com</a:t>
            </a:r>
            <a:endParaRPr lang="zh-CN" altLang="en-US" sz="2000" dirty="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  <a:p>
            <a:endParaRPr lang="zh-CN" altLang="en-US" sz="2000" dirty="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8" descr="iStock_000023134063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4478338"/>
            <a:ext cx="3302000" cy="1465262"/>
          </a:xfrm>
          <a:prstGeom prst="rect">
            <a:avLst/>
          </a:prstGeom>
          <a:solidFill>
            <a:schemeClr val="bg1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302000" y="4478338"/>
            <a:ext cx="5842000" cy="1465262"/>
          </a:xfrm>
          <a:prstGeom prst="rect">
            <a:avLst/>
          </a:prstGeom>
          <a:solidFill>
            <a:srgbClr val="07397D">
              <a:alpha val="87057"/>
            </a:srgbClr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err="1" smtClean="0">
                <a:solidFill>
                  <a:srgbClr val="FFFFFF"/>
                </a:solidFill>
                <a:latin typeface="+mn-ea"/>
                <a:ea typeface="+mn-ea"/>
                <a:sym typeface="Calibri" pitchFamily="34" charset="0"/>
              </a:rPr>
              <a:t>E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  <a:ea typeface="+mn-ea"/>
                <a:sym typeface="Calibri" pitchFamily="34" charset="0"/>
              </a:rPr>
              <a:t>ventBank</a:t>
            </a:r>
            <a:r>
              <a:rPr lang="zh-CN" altLang="en-US" sz="3200" b="1" dirty="0" smtClean="0">
                <a:solidFill>
                  <a:srgbClr val="FFFFFF"/>
                </a:solidFill>
                <a:latin typeface="+mn-ea"/>
                <a:ea typeface="+mn-ea"/>
                <a:sym typeface="Calibri" pitchFamily="34" charset="0"/>
              </a:rPr>
              <a:t>公司介绍</a:t>
            </a:r>
            <a:endParaRPr lang="en-US" sz="3200" b="1" dirty="0">
              <a:solidFill>
                <a:srgbClr val="FFFFFF"/>
              </a:solidFill>
              <a:latin typeface="+mn-ea"/>
              <a:ea typeface="+mn-ea"/>
              <a:sym typeface="Calibri" pitchFamily="34" charset="0"/>
            </a:endParaRPr>
          </a:p>
        </p:txBody>
      </p:sp>
      <p:pic>
        <p:nvPicPr>
          <p:cNvPr id="7" name="Picture 12" descr="EB_RGB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36" y="490855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1C4ADC-55E2-4B7B-8895-8A419C045FBB}" type="slidenum">
              <a:rPr lang="zh-CN" altLang="en-US"/>
              <a:pPr/>
              <a:t>4</a:t>
            </a:fld>
            <a:endParaRPr lang="en-US" altLang="zh-CN" sz="1800" b="0" i="0">
              <a:latin typeface="Arial" pitchFamily="34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0" y="6361114"/>
            <a:ext cx="9144000" cy="496887"/>
          </a:xfrm>
          <a:prstGeom prst="rect">
            <a:avLst/>
          </a:prstGeom>
          <a:solidFill>
            <a:srgbClr val="DFE0DE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8393114" y="6361114"/>
            <a:ext cx="750887" cy="496887"/>
          </a:xfrm>
          <a:prstGeom prst="rect">
            <a:avLst/>
          </a:prstGeom>
          <a:solidFill>
            <a:srgbClr val="17AD26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8677" name="Picture 8" descr="EB_RGB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35726"/>
            <a:ext cx="15890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symbol_white.png"/>
          <p:cNvPicPr>
            <a:picLocks noChangeAspect="1" noChangeArrowheads="1"/>
          </p:cNvPicPr>
          <p:nvPr/>
        </p:nvPicPr>
        <p:blipFill>
          <a:blip r:embed="rId3" cstate="print"/>
          <a:srcRect t="11569" b="23947"/>
          <a:stretch>
            <a:fillRect/>
          </a:stretch>
        </p:blipFill>
        <p:spPr bwMode="auto">
          <a:xfrm>
            <a:off x="7250114" y="6365876"/>
            <a:ext cx="9286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Box 3"/>
          <p:cNvSpPr>
            <a:spLocks noChangeArrowheads="1"/>
          </p:cNvSpPr>
          <p:nvPr/>
        </p:nvSpPr>
        <p:spPr bwMode="auto">
          <a:xfrm>
            <a:off x="2046289" y="6472239"/>
            <a:ext cx="30289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100">
                <a:solidFill>
                  <a:srgbClr val="0C0C0C"/>
                </a:solidFill>
                <a:latin typeface="Merriweather Sans Light" charset="0"/>
                <a:sym typeface="Stag Sans Light" charset="0"/>
              </a:rPr>
              <a:t>|  www.eventbank.cn</a:t>
            </a:r>
          </a:p>
        </p:txBody>
      </p:sp>
      <p:sp>
        <p:nvSpPr>
          <p:cNvPr id="5129" name="Content Placeholder 6"/>
          <p:cNvSpPr>
            <a:spLocks noGrp="1" noChangeArrowheads="1"/>
          </p:cNvSpPr>
          <p:nvPr>
            <p:ph idx="4294967295"/>
          </p:nvPr>
        </p:nvSpPr>
        <p:spPr bwMode="auto">
          <a:xfrm>
            <a:off x="327026" y="1102061"/>
            <a:ext cx="8328025" cy="19446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just" eaLnBrk="1" hangingPunct="1">
              <a:lnSpc>
                <a:spcPct val="110000"/>
              </a:lnSpc>
              <a:buClr>
                <a:srgbClr val="17AD26"/>
              </a:buClr>
              <a:buFont typeface="Lucida Grande" charset="0"/>
              <a:buChar char="&gt;"/>
              <a:defRPr/>
            </a:pPr>
            <a:r>
              <a:rPr lang="en-US" sz="2000" b="1" dirty="0" err="1" smtClean="0">
                <a:solidFill>
                  <a:srgbClr val="231F20"/>
                </a:solidFill>
                <a:latin typeface="Stag Sans Light" charset="0"/>
                <a:sym typeface="Stag Sans Light" charset="0"/>
              </a:rPr>
              <a:t>EventBank</a:t>
            </a:r>
            <a:r>
              <a:rPr lang="en-US" sz="2000" b="1" dirty="0" smtClean="0">
                <a:solidFill>
                  <a:srgbClr val="231F20"/>
                </a:solidFill>
                <a:latin typeface="Stag Sans Light" charset="0"/>
                <a:sym typeface="Stag Sans Light" charset="0"/>
              </a:rPr>
              <a:t> </a:t>
            </a:r>
            <a:r>
              <a:rPr lang="zh-CN" altLang="en-US" sz="2000" b="1" dirty="0" smtClean="0">
                <a:solidFill>
                  <a:srgbClr val="231F20"/>
                </a:solidFill>
                <a:latin typeface="Stag Sans Light" charset="0"/>
                <a:sym typeface="Stag Sans Light" charset="0"/>
              </a:rPr>
              <a:t>拥有世界领先的下一代市场营销智能管理平台，该系统具有信息化，自动化，数据化，一体化的特点。</a:t>
            </a:r>
            <a:endParaRPr lang="en-US" sz="2000" b="1" dirty="0" smtClean="0">
              <a:solidFill>
                <a:srgbClr val="231F20"/>
              </a:solidFill>
              <a:latin typeface="Stag Sans Light" charset="0"/>
              <a:sym typeface="Stag Sans Light" charset="0"/>
            </a:endParaRPr>
          </a:p>
          <a:p>
            <a:pPr algn="just" eaLnBrk="1" hangingPunct="1">
              <a:lnSpc>
                <a:spcPct val="110000"/>
              </a:lnSpc>
              <a:buClr>
                <a:srgbClr val="17AD26"/>
              </a:buClr>
              <a:buFont typeface="Lucida Grande" charset="0"/>
              <a:buChar char="&gt;"/>
              <a:defRPr/>
            </a:pPr>
            <a:r>
              <a:rPr lang="en-US" altLang="zh-CN" sz="2000" b="1" dirty="0" err="1" smtClean="0">
                <a:solidFill>
                  <a:srgbClr val="231F20"/>
                </a:solidFill>
                <a:latin typeface="Stag Sans Light" charset="0"/>
                <a:sym typeface="Stag Sans Light" charset="0"/>
              </a:rPr>
              <a:t>EventBank</a:t>
            </a:r>
            <a:r>
              <a:rPr lang="en-US" altLang="zh-CN" sz="2000" b="1" dirty="0" smtClean="0">
                <a:solidFill>
                  <a:srgbClr val="231F20"/>
                </a:solidFill>
                <a:latin typeface="Stag Sans Light" charset="0"/>
                <a:sym typeface="Stag Sans Light" charset="0"/>
              </a:rPr>
              <a:t> </a:t>
            </a:r>
            <a:r>
              <a:rPr lang="zh-CN" altLang="en-US" sz="2000" b="1" dirty="0" smtClean="0">
                <a:solidFill>
                  <a:srgbClr val="231F20"/>
                </a:solidFill>
                <a:latin typeface="Stag Sans Light" charset="0"/>
                <a:sym typeface="Stag Sans Light" charset="0"/>
              </a:rPr>
              <a:t>一体化智能管理平台的功能包括：活动管理，客户关系管理（</a:t>
            </a:r>
            <a:r>
              <a:rPr lang="en-US" sz="2000" b="1" dirty="0" smtClean="0">
                <a:solidFill>
                  <a:srgbClr val="231F20"/>
                </a:solidFill>
                <a:latin typeface="Stag Sans Light" charset="0"/>
                <a:sym typeface="Stag Sans Light" charset="0"/>
              </a:rPr>
              <a:t>CRM</a:t>
            </a:r>
            <a:r>
              <a:rPr lang="zh-CN" altLang="en-US" sz="2000" b="1" dirty="0" smtClean="0">
                <a:solidFill>
                  <a:srgbClr val="231F20"/>
                </a:solidFill>
                <a:latin typeface="Stag Sans Light" charset="0"/>
                <a:sym typeface="Stag Sans Light" charset="0"/>
              </a:rPr>
              <a:t>），邮件营销（</a:t>
            </a:r>
            <a:r>
              <a:rPr lang="en-US" sz="2000" b="1" dirty="0" smtClean="0">
                <a:solidFill>
                  <a:srgbClr val="231F20"/>
                </a:solidFill>
                <a:latin typeface="Stag Sans Light" charset="0"/>
                <a:sym typeface="Stag Sans Light" charset="0"/>
              </a:rPr>
              <a:t>EDM</a:t>
            </a:r>
            <a:r>
              <a:rPr lang="zh-CN" altLang="en-US" sz="2000" b="1" dirty="0" smtClean="0">
                <a:solidFill>
                  <a:srgbClr val="231F20"/>
                </a:solidFill>
                <a:latin typeface="Stag Sans Light" charset="0"/>
                <a:sym typeface="Stag Sans Light" charset="0"/>
              </a:rPr>
              <a:t>），会员管理，财务收支，机构设置等</a:t>
            </a:r>
            <a:endParaRPr lang="en-US" sz="2000" b="1" dirty="0" smtClean="0">
              <a:solidFill>
                <a:srgbClr val="231F20"/>
              </a:solidFill>
              <a:latin typeface="Stag Sans Light" charset="0"/>
              <a:sym typeface="Stag Sans Light" charset="0"/>
            </a:endParaRPr>
          </a:p>
          <a:p>
            <a:pPr algn="just" eaLnBrk="1" hangingPunct="1">
              <a:lnSpc>
                <a:spcPct val="110000"/>
              </a:lnSpc>
              <a:buClr>
                <a:srgbClr val="17AD26"/>
              </a:buClr>
              <a:buFont typeface="Lucida Grande" charset="0"/>
              <a:buChar char="&gt;"/>
              <a:defRPr/>
            </a:pPr>
            <a:endParaRPr lang="zh-CN" altLang="en-US" sz="2000" b="1" i="1" dirty="0" smtClean="0">
              <a:solidFill>
                <a:srgbClr val="231F20"/>
              </a:solidFill>
              <a:latin typeface="Stag Sans Light" charset="0"/>
              <a:sym typeface="Stag Sans Light" charset="0"/>
            </a:endParaRPr>
          </a:p>
          <a:p>
            <a:pPr eaLnBrk="1" hangingPunct="1">
              <a:lnSpc>
                <a:spcPct val="110000"/>
              </a:lnSpc>
              <a:buClr>
                <a:srgbClr val="17AD26"/>
              </a:buClr>
              <a:buFont typeface="Lucida Grande" charset="0"/>
              <a:buChar char="&gt;"/>
              <a:defRPr/>
            </a:pPr>
            <a:endParaRPr lang="zh-CN" altLang="en-US" sz="2000" b="1" i="1" dirty="0" smtClean="0">
              <a:solidFill>
                <a:srgbClr val="231F20"/>
              </a:solidFill>
              <a:latin typeface="Stag Sans Light" charset="0"/>
              <a:sym typeface="Stag Sans Light" charset="0"/>
            </a:endParaRPr>
          </a:p>
          <a:p>
            <a:pPr marL="0" indent="0" algn="just" eaLnBrk="1" hangingPunct="1">
              <a:lnSpc>
                <a:spcPct val="110000"/>
              </a:lnSpc>
              <a:buClr>
                <a:srgbClr val="17AD26"/>
              </a:buClr>
              <a:buNone/>
              <a:defRPr/>
            </a:pPr>
            <a:r>
              <a:rPr lang="zh-CN" altLang="en-US" sz="2000" b="1" i="1" dirty="0" smtClean="0">
                <a:solidFill>
                  <a:srgbClr val="231F20"/>
                </a:solidFill>
                <a:latin typeface="Stag Sans Light" charset="0"/>
                <a:sym typeface="Stag Sans Light" charset="0"/>
              </a:rPr>
              <a:t> </a:t>
            </a:r>
            <a:endParaRPr lang="en-US" sz="2000" dirty="0" smtClean="0"/>
          </a:p>
          <a:p>
            <a:pPr marL="0" indent="0" algn="just" eaLnBrk="1" hangingPunct="1">
              <a:lnSpc>
                <a:spcPct val="110000"/>
              </a:lnSpc>
              <a:buClr>
                <a:srgbClr val="17AD26"/>
              </a:buClr>
              <a:buFont typeface="Lucida Grande" charset="0"/>
              <a:buNone/>
              <a:defRPr/>
            </a:pPr>
            <a:endParaRPr lang="zh-CN" altLang="en-US" sz="2000" b="1" i="1" dirty="0" smtClean="0">
              <a:solidFill>
                <a:srgbClr val="231F20"/>
              </a:solidFill>
              <a:latin typeface="Stag Sans Light" charset="0"/>
              <a:sym typeface="Stag Sans Light" charset="0"/>
            </a:endParaRPr>
          </a:p>
        </p:txBody>
      </p:sp>
      <p:pic>
        <p:nvPicPr>
          <p:cNvPr id="28685" name="Picture 5" descr="Screen Shot 2015-04-24 at 15.48.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24" y="3155874"/>
            <a:ext cx="2183645" cy="57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9" name="灯片编号占位符 12"/>
          <p:cNvSpPr>
            <a:spLocks noGrp="1" noChangeArrowheads="1"/>
          </p:cNvSpPr>
          <p:nvPr/>
        </p:nvSpPr>
        <p:spPr bwMode="auto">
          <a:xfrm>
            <a:off x="8393114" y="6418264"/>
            <a:ext cx="723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4438DFF-C58C-4AD3-BAD4-E24DF1664522}" type="slidenum">
              <a:rPr lang="en-US" altLang="zh-CN" b="1" i="1">
                <a:solidFill>
                  <a:srgbClr val="FFFFFF"/>
                </a:solidFill>
                <a:latin typeface="Merriweather Sans ExtraBold" charset="0"/>
                <a:sym typeface="Merriweather Sans ExtraBold" charset="0"/>
              </a:rPr>
              <a:pPr algn="ctr"/>
              <a:t>4</a:t>
            </a:fld>
            <a:endParaRPr lang="en-US" altLang="zh-CN" b="1" i="1">
              <a:solidFill>
                <a:srgbClr val="FFFFFF"/>
              </a:solidFill>
              <a:latin typeface="Merriweather Sans ExtraBold" charset="0"/>
              <a:sym typeface="Merriweather Sans ExtraBold" charset="0"/>
            </a:endParaRPr>
          </a:p>
        </p:txBody>
      </p:sp>
      <p:sp>
        <p:nvSpPr>
          <p:cNvPr id="19" name="Title 1"/>
          <p:cNvSpPr>
            <a:spLocks noChangeArrowheads="1"/>
          </p:cNvSpPr>
          <p:nvPr/>
        </p:nvSpPr>
        <p:spPr bwMode="auto">
          <a:xfrm>
            <a:off x="1704977" y="252413"/>
            <a:ext cx="743902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altLang="zh-CN" sz="2700" b="1" dirty="0" err="1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EventBank</a:t>
            </a: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捷会易公司介绍</a:t>
            </a:r>
            <a:endParaRPr lang="en-US" altLang="en-US" sz="2700" b="1" dirty="0">
              <a:solidFill>
                <a:srgbClr val="1F497D"/>
              </a:solidFill>
              <a:latin typeface="Stag Sans Light" charset="0"/>
              <a:ea typeface="+mj-ea"/>
              <a:cs typeface="+mj-cs"/>
              <a:sym typeface="Stag Sans Light" charset="0"/>
            </a:endParaRPr>
          </a:p>
          <a:p>
            <a:pPr algn="ctr">
              <a:defRPr/>
            </a:pPr>
            <a:endParaRPr lang="zh-CN" altLang="en-US" sz="3100" b="1" i="1" dirty="0">
              <a:solidFill>
                <a:srgbClr val="1F497D"/>
              </a:solidFill>
              <a:latin typeface="Stag Sans Light" charset="0"/>
              <a:sym typeface="Stag Sans Light" charset="0"/>
            </a:endParaRPr>
          </a:p>
        </p:txBody>
      </p:sp>
      <p:pic>
        <p:nvPicPr>
          <p:cNvPr id="24583" name="Picture 7" descr="http://i6.qhimg.com/dr/270_500_/t01ecfeb721affcf2ca.jpg?size=268x2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6145" y="3983536"/>
            <a:ext cx="1556969" cy="1556969"/>
          </a:xfrm>
          <a:prstGeom prst="rect">
            <a:avLst/>
          </a:prstGeom>
          <a:noFill/>
        </p:spPr>
      </p:pic>
      <p:pic>
        <p:nvPicPr>
          <p:cNvPr id="24585" name="Picture 9" descr="http://i8.qhimg.com/dr/270_500_/t01dd6839623128422d.jpg?size=200x2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24" y="4198898"/>
            <a:ext cx="1101436" cy="1332738"/>
          </a:xfrm>
          <a:prstGeom prst="rect">
            <a:avLst/>
          </a:prstGeom>
          <a:noFill/>
        </p:spPr>
      </p:pic>
      <p:pic>
        <p:nvPicPr>
          <p:cNvPr id="24587" name="Picture 11" descr="http://i9.qhimg.com/dr/270_500_/t019c48465db94288c1.jpg?size=268x26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45406" y="4355158"/>
            <a:ext cx="1170421" cy="1152952"/>
          </a:xfrm>
          <a:prstGeom prst="rect">
            <a:avLst/>
          </a:prstGeom>
          <a:noFill/>
        </p:spPr>
      </p:pic>
      <p:pic>
        <p:nvPicPr>
          <p:cNvPr id="24592" name="Picture 16" descr="http://cancham.asia/wp-content/uploads/2015/06/weblogotes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79038" y="3046749"/>
            <a:ext cx="1907762" cy="827662"/>
          </a:xfrm>
          <a:prstGeom prst="rect">
            <a:avLst/>
          </a:prstGeom>
          <a:noFill/>
        </p:spPr>
      </p:pic>
      <p:pic>
        <p:nvPicPr>
          <p:cNvPr id="20" name="Picture 19" descr="bimb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53549" y="3155874"/>
            <a:ext cx="1888661" cy="608367"/>
          </a:xfrm>
          <a:prstGeom prst="rect">
            <a:avLst/>
          </a:prstGeom>
        </p:spPr>
      </p:pic>
      <p:pic>
        <p:nvPicPr>
          <p:cNvPr id="23" name="Picture 22" descr="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5240" y="2957216"/>
            <a:ext cx="1839280" cy="1026320"/>
          </a:xfrm>
          <a:prstGeom prst="rect">
            <a:avLst/>
          </a:prstGeom>
        </p:spPr>
      </p:pic>
      <p:pic>
        <p:nvPicPr>
          <p:cNvPr id="24" name="Picture 23" descr="dianxi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26331" y="4391294"/>
            <a:ext cx="1140341" cy="1140341"/>
          </a:xfrm>
          <a:prstGeom prst="rect">
            <a:avLst/>
          </a:prstGeom>
        </p:spPr>
      </p:pic>
      <p:pic>
        <p:nvPicPr>
          <p:cNvPr id="25" name="Picture 24" descr="f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13419" y="4198898"/>
            <a:ext cx="1182700" cy="152457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095" y="1862404"/>
            <a:ext cx="8531302" cy="440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956235"/>
          </a:xfrm>
          <a:prstGeom prst="rect">
            <a:avLst/>
          </a:prstGeom>
          <a:solidFill>
            <a:srgbClr val="073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96740"/>
            <a:ext cx="9144000" cy="1031060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Merriweather Sans Regular"/>
                <a:ea typeface="+mj-ea"/>
                <a:cs typeface="Merriweather Sans Regular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STag sans light"/>
              </a:rPr>
              <a:t>EventBank</a:t>
            </a:r>
            <a:r>
              <a:rPr lang="en-US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STag sans light"/>
              </a:rPr>
              <a:t> </a:t>
            </a:r>
            <a:r>
              <a:rPr lang="zh-CN" altLang="en-US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STag sans light"/>
              </a:rPr>
              <a:t>公司</a:t>
            </a:r>
            <a:endParaRPr lang="en-US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STag sans light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326095" y="1081894"/>
            <a:ext cx="8531302" cy="739566"/>
          </a:xfrm>
        </p:spPr>
        <p:txBody>
          <a:bodyPr/>
          <a:lstStyle/>
          <a:p>
            <a:pPr algn="just">
              <a:buNone/>
            </a:pPr>
            <a:r>
              <a:rPr lang="en-US" altLang="zh-CN" sz="2000" b="1" dirty="0" err="1" smtClean="0"/>
              <a:t>EventBank</a:t>
            </a:r>
            <a:r>
              <a:rPr lang="zh-CN" altLang="en-US" sz="2000" b="1" dirty="0" smtClean="0"/>
              <a:t>（捷会易）是一家面向全球大中型企业和机构，提供</a:t>
            </a:r>
            <a:r>
              <a:rPr lang="en-US" altLang="zh-CN" sz="2000" b="1" dirty="0" err="1" smtClean="0"/>
              <a:t>SaaS</a:t>
            </a:r>
            <a:r>
              <a:rPr lang="zh-CN" altLang="en-US" sz="2000" b="1" dirty="0" smtClean="0"/>
              <a:t>（云</a:t>
            </a:r>
            <a:endParaRPr lang="en-US" altLang="zh-CN" sz="2000" b="1" dirty="0" smtClean="0"/>
          </a:p>
          <a:p>
            <a:pPr algn="just">
              <a:buNone/>
            </a:pPr>
            <a:r>
              <a:rPr lang="zh-CN" altLang="en-US" sz="2000" b="1" dirty="0" smtClean="0"/>
              <a:t>平台）服务的</a:t>
            </a:r>
            <a:r>
              <a:rPr lang="en-US" altLang="zh-CN" sz="2000" b="1" dirty="0" smtClean="0"/>
              <a:t>B2B</a:t>
            </a:r>
            <a:r>
              <a:rPr lang="zh-CN" altLang="en-US" sz="2000" b="1" dirty="0" smtClean="0"/>
              <a:t>创新型软件公司，在硅谷、香港和北京都有分支机构。</a:t>
            </a:r>
            <a:endParaRPr lang="en-US" altLang="zh-CN" sz="2000" b="1" dirty="0" smtClean="0"/>
          </a:p>
          <a:p>
            <a:pPr lvl="0" algn="just"/>
            <a:endParaRPr lang="en-US" altLang="zh-CN" sz="2000" b="1" dirty="0" smtClean="0"/>
          </a:p>
          <a:p>
            <a:pPr algn="just"/>
            <a:endParaRPr lang="en-US" altLang="zh-CN" sz="2000" dirty="0"/>
          </a:p>
          <a:p>
            <a:pPr lvl="0"/>
            <a:endParaRPr lang="en-US" sz="2000" dirty="0"/>
          </a:p>
          <a:p>
            <a:pPr marL="0" indent="0" algn="just">
              <a:buNone/>
            </a:pPr>
            <a:endParaRPr lang="en-US" sz="2000" dirty="0" smtClean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6CB1-B278-8145-B23B-AFC765A29CC1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Picture 14" descr="http://www.clker.com/cliparts/S/s/X/X/L/m/orange-pinpoint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6923" y="3395871"/>
            <a:ext cx="239789" cy="3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www.clker.com/cliparts/S/s/X/X/L/m/orange-pinpoint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8683" y="3853363"/>
            <a:ext cx="239789" cy="3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www.clker.com/cliparts/S/s/X/X/L/m/orange-pinpoint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5718" y="3466383"/>
            <a:ext cx="239789" cy="3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圆角矩形 20"/>
          <p:cNvSpPr/>
          <p:nvPr/>
        </p:nvSpPr>
        <p:spPr>
          <a:xfrm>
            <a:off x="709681" y="3245745"/>
            <a:ext cx="668741" cy="2456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bg2"/>
                </a:solidFill>
              </a:rPr>
              <a:t>硅谷</a:t>
            </a:r>
            <a:endParaRPr lang="zh-CN" altLang="en-US" sz="1400" b="1" dirty="0">
              <a:solidFill>
                <a:schemeClr val="bg2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946712" y="3273041"/>
            <a:ext cx="668741" cy="2456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bg2"/>
                </a:solidFill>
              </a:rPr>
              <a:t>北京</a:t>
            </a:r>
            <a:endParaRPr lang="zh-CN" altLang="en-US" sz="1400" b="1" dirty="0">
              <a:solidFill>
                <a:schemeClr val="bg2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946712" y="4090217"/>
            <a:ext cx="668741" cy="2456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bg2"/>
                </a:solidFill>
              </a:rPr>
              <a:t>香港</a:t>
            </a:r>
            <a:endParaRPr lang="zh-CN" alt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29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10CC2F-11D4-4A9B-9896-89B2906AF212}" type="slidenum">
              <a:rPr lang="zh-CN" altLang="en-US"/>
              <a:pPr/>
              <a:t>6</a:t>
            </a:fld>
            <a:endParaRPr lang="en-US" altLang="zh-CN" sz="1800" b="0" i="0">
              <a:latin typeface="Arial" pitchFamily="34" charset="0"/>
            </a:endParaRP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0" y="6361114"/>
            <a:ext cx="9144000" cy="496887"/>
          </a:xfrm>
          <a:prstGeom prst="rect">
            <a:avLst/>
          </a:prstGeom>
          <a:solidFill>
            <a:srgbClr val="DFE0DE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9700" name="Rectangle 9"/>
          <p:cNvSpPr>
            <a:spLocks noChangeArrowheads="1"/>
          </p:cNvSpPr>
          <p:nvPr/>
        </p:nvSpPr>
        <p:spPr bwMode="auto">
          <a:xfrm>
            <a:off x="8393114" y="6361114"/>
            <a:ext cx="750887" cy="496887"/>
          </a:xfrm>
          <a:prstGeom prst="rect">
            <a:avLst/>
          </a:prstGeom>
          <a:solidFill>
            <a:srgbClr val="17AD26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9701" name="Picture 8" descr="EB_RGB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35726"/>
            <a:ext cx="15890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 descr="symbol_white.png"/>
          <p:cNvPicPr>
            <a:picLocks noChangeAspect="1" noChangeArrowheads="1"/>
          </p:cNvPicPr>
          <p:nvPr/>
        </p:nvPicPr>
        <p:blipFill>
          <a:blip r:embed="rId3" cstate="print"/>
          <a:srcRect t="11569" b="23947"/>
          <a:stretch>
            <a:fillRect/>
          </a:stretch>
        </p:blipFill>
        <p:spPr bwMode="auto">
          <a:xfrm>
            <a:off x="7250114" y="6365876"/>
            <a:ext cx="9286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3"/>
          <p:cNvSpPr>
            <a:spLocks noChangeArrowheads="1"/>
          </p:cNvSpPr>
          <p:nvPr/>
        </p:nvSpPr>
        <p:spPr bwMode="auto">
          <a:xfrm>
            <a:off x="2046289" y="6472239"/>
            <a:ext cx="30289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100">
                <a:solidFill>
                  <a:srgbClr val="0C0C0C"/>
                </a:solidFill>
                <a:latin typeface="Merriweather Sans Light" charset="0"/>
                <a:sym typeface="Stag Sans Light" charset="0"/>
              </a:rPr>
              <a:t>|  www.eventbank.cn</a:t>
            </a:r>
          </a:p>
        </p:txBody>
      </p:sp>
      <p:pic>
        <p:nvPicPr>
          <p:cNvPr id="29706" name="Content Placeholder 3"/>
          <p:cNvPicPr>
            <a:picLocks noGrp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1" y="1033463"/>
            <a:ext cx="15113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Content Placeholder 6"/>
          <p:cNvPicPr>
            <a:picLocks noGrp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1800" y="1033463"/>
            <a:ext cx="14366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6"/>
          <p:cNvPicPr>
            <a:picLocks noChangeArrowheads="1"/>
          </p:cNvPicPr>
          <p:nvPr/>
        </p:nvPicPr>
        <p:blipFill>
          <a:blip r:embed="rId6" cstate="print"/>
          <a:srcRect l="16214"/>
          <a:stretch>
            <a:fillRect/>
          </a:stretch>
        </p:blipFill>
        <p:spPr bwMode="auto">
          <a:xfrm>
            <a:off x="5286375" y="2527301"/>
            <a:ext cx="1138239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9" name="Group 17"/>
          <p:cNvGrpSpPr>
            <a:grpSpLocks/>
          </p:cNvGrpSpPr>
          <p:nvPr/>
        </p:nvGrpSpPr>
        <p:grpSpPr bwMode="auto">
          <a:xfrm>
            <a:off x="5951540" y="955676"/>
            <a:ext cx="1633537" cy="1516063"/>
            <a:chOff x="0" y="0"/>
            <a:chExt cx="1810512" cy="1812036"/>
          </a:xfrm>
        </p:grpSpPr>
        <p:pic>
          <p:nvPicPr>
            <p:cNvPr id="29733" name="Picture 18"/>
            <p:cNvPicPr>
              <a:picLocks noChangeArrowheads="1"/>
            </p:cNvPicPr>
            <p:nvPr/>
          </p:nvPicPr>
          <p:blipFill>
            <a:blip r:embed="rId7" cstate="print"/>
            <a:srcRect l="13783" t="5490" r="8342"/>
            <a:stretch>
              <a:fillRect/>
            </a:stretch>
          </p:blipFill>
          <p:spPr bwMode="auto">
            <a:xfrm>
              <a:off x="252889" y="103565"/>
              <a:ext cx="1402781" cy="1703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34" name="Shape 320"/>
            <p:cNvSpPr>
              <a:spLocks noChangeArrowheads="1"/>
            </p:cNvSpPr>
            <p:nvPr/>
          </p:nvSpPr>
          <p:spPr bwMode="auto">
            <a:xfrm>
              <a:off x="0" y="0"/>
              <a:ext cx="1810512" cy="1812036"/>
            </a:xfrm>
            <a:custGeom>
              <a:avLst/>
              <a:gdLst>
                <a:gd name="T0" fmla="*/ 0 w 1810512"/>
                <a:gd name="T1" fmla="*/ 0 h 1812036"/>
                <a:gd name="T2" fmla="*/ 0 60000 65536"/>
                <a:gd name="T3" fmla="*/ 0 w 1810512"/>
                <a:gd name="T4" fmla="*/ 0 h 1812036"/>
                <a:gd name="T5" fmla="*/ 1810512 w 1810512"/>
                <a:gd name="T6" fmla="*/ 1812036 h 1812036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1810512" h="1812036">
                  <a:moveTo>
                    <a:pt x="0" y="1812036"/>
                  </a:moveTo>
                  <a:lnTo>
                    <a:pt x="1810512" y="1812036"/>
                  </a:lnTo>
                  <a:lnTo>
                    <a:pt x="181051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144">
              <a:solidFill>
                <a:srgbClr val="D8D8D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5327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pic>
        <p:nvPicPr>
          <p:cNvPr id="29710" name="Picture 20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97126" y="5243513"/>
            <a:ext cx="1098551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Content Placeholder 6"/>
          <p:cNvPicPr>
            <a:picLocks noGrp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84526" y="1042989"/>
            <a:ext cx="139382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2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" y="3892550"/>
            <a:ext cx="16652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Content Placeholder 3"/>
          <p:cNvPicPr>
            <a:picLocks noGrp="1" noChangeArrowheads="1"/>
          </p:cNvPicPr>
          <p:nvPr/>
        </p:nvPicPr>
        <p:blipFill>
          <a:blip r:embed="rId11" cstate="print"/>
          <a:srcRect r="12880"/>
          <a:stretch>
            <a:fillRect/>
          </a:stretch>
        </p:blipFill>
        <p:spPr bwMode="auto">
          <a:xfrm>
            <a:off x="190502" y="2530475"/>
            <a:ext cx="1450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Content Placeholder 3"/>
          <p:cNvPicPr>
            <a:picLocks noGrp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399999">
            <a:off x="7421564" y="1084263"/>
            <a:ext cx="1397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25"/>
          <p:cNvPicPr>
            <a:picLocks noChangeArrowheads="1"/>
          </p:cNvPicPr>
          <p:nvPr/>
        </p:nvPicPr>
        <p:blipFill>
          <a:blip r:embed="rId13" cstate="print"/>
          <a:srcRect r="7735"/>
          <a:stretch>
            <a:fillRect/>
          </a:stretch>
        </p:blipFill>
        <p:spPr bwMode="auto">
          <a:xfrm>
            <a:off x="3981451" y="2552700"/>
            <a:ext cx="1209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Content Placeholder 3"/>
          <p:cNvPicPr>
            <a:picLocks noGrp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55788" y="3892550"/>
            <a:ext cx="12811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27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37088" y="1033464"/>
            <a:ext cx="1401763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8" name="Picture 28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55726" y="5230814"/>
            <a:ext cx="10001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29"/>
          <p:cNvPicPr>
            <a:picLocks noChangeArrowheads="1"/>
          </p:cNvPicPr>
          <p:nvPr/>
        </p:nvPicPr>
        <p:blipFill>
          <a:blip r:embed="rId17" cstate="print"/>
          <a:srcRect l="14488" r="7390"/>
          <a:stretch>
            <a:fillRect/>
          </a:stretch>
        </p:blipFill>
        <p:spPr bwMode="auto">
          <a:xfrm>
            <a:off x="1701801" y="2552700"/>
            <a:ext cx="1155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0" name="Picture 30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32689" y="2552701"/>
            <a:ext cx="12430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31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0501" y="5243513"/>
            <a:ext cx="1093788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2" name="Picture 32"/>
          <p:cNvPicPr>
            <a:picLocks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176588" y="389255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3" name="Picture 33"/>
          <p:cNvPicPr>
            <a:picLocks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51539" y="3875089"/>
            <a:ext cx="1512887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4" name="Content Placeholder 4"/>
          <p:cNvPicPr>
            <a:picLocks noGrp="1" noChangeAspect="1" noChangeArrowheads="1"/>
          </p:cNvPicPr>
          <p:nvPr/>
        </p:nvPicPr>
        <p:blipFill>
          <a:blip r:embed="rId22" cstate="print"/>
          <a:srcRect l="9138" r="8997"/>
          <a:stretch>
            <a:fillRect/>
          </a:stretch>
        </p:blipFill>
        <p:spPr bwMode="auto">
          <a:xfrm>
            <a:off x="6529388" y="2527301"/>
            <a:ext cx="935037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5" name="Picture 3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548188" y="3892550"/>
            <a:ext cx="140335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6" name="Picture 37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889249" y="2568576"/>
            <a:ext cx="1060451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7" name="Content Placeholder 4"/>
          <p:cNvPicPr>
            <a:picLocks noGrp="1"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558089" y="3849689"/>
            <a:ext cx="1217612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8" name="Picture 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529014" y="5230814"/>
            <a:ext cx="1049337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9" name="Picture 2"/>
          <p:cNvPicPr>
            <a:picLocks noChangeAspect="1" noChangeArrowheads="1"/>
          </p:cNvPicPr>
          <p:nvPr/>
        </p:nvPicPr>
        <p:blipFill>
          <a:blip r:embed="rId27" cstate="print"/>
          <a:srcRect l="49448" t="19551" b="29326"/>
          <a:stretch>
            <a:fillRect/>
          </a:stretch>
        </p:blipFill>
        <p:spPr bwMode="auto">
          <a:xfrm>
            <a:off x="4578351" y="5243514"/>
            <a:ext cx="10398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0" name="灯片编号占位符 36"/>
          <p:cNvSpPr>
            <a:spLocks noGrp="1" noChangeArrowheads="1"/>
          </p:cNvSpPr>
          <p:nvPr/>
        </p:nvSpPr>
        <p:spPr bwMode="auto">
          <a:xfrm>
            <a:off x="8393114" y="6418264"/>
            <a:ext cx="723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8FFD2799-8954-4DB7-BDD0-CD01EB5261BC}" type="slidenum">
              <a:rPr lang="en-US" altLang="zh-CN" b="1" i="1">
                <a:solidFill>
                  <a:srgbClr val="FFFFFF"/>
                </a:solidFill>
                <a:latin typeface="Merriweather Sans ExtraBold" charset="0"/>
                <a:sym typeface="Merriweather Sans ExtraBold" charset="0"/>
              </a:rPr>
              <a:pPr algn="ctr"/>
              <a:t>6</a:t>
            </a:fld>
            <a:endParaRPr lang="en-US" altLang="zh-CN" b="1" i="1">
              <a:solidFill>
                <a:srgbClr val="FFFFFF"/>
              </a:solidFill>
              <a:latin typeface="Merriweather Sans ExtraBold" charset="0"/>
              <a:sym typeface="Merriweather Sans ExtraBold" charset="0"/>
            </a:endParaRPr>
          </a:p>
        </p:txBody>
      </p:sp>
      <p:pic>
        <p:nvPicPr>
          <p:cNvPr id="29731" name="Picture 2" descr="C:\Users\EventBank\Desktop\4097BAE3AF6CFD94B2FBF8ED0838B68E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640389" y="5243514"/>
            <a:ext cx="10795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2" name="Picture 3" descr="C:\Users\EventBank\Desktop\张海瑞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742113" y="5243513"/>
            <a:ext cx="842963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itle 1"/>
          <p:cNvSpPr>
            <a:spLocks noChangeArrowheads="1"/>
          </p:cNvSpPr>
          <p:nvPr/>
        </p:nvSpPr>
        <p:spPr bwMode="auto">
          <a:xfrm>
            <a:off x="1704977" y="252413"/>
            <a:ext cx="743902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altLang="zh-CN" sz="2700" b="1" dirty="0" err="1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EventBank</a:t>
            </a: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捷会易团队成员</a:t>
            </a:r>
            <a:endParaRPr lang="en-US" altLang="en-US" sz="2700" b="1" dirty="0">
              <a:solidFill>
                <a:srgbClr val="1F497D"/>
              </a:solidFill>
              <a:latin typeface="Stag Sans Light" charset="0"/>
              <a:ea typeface="+mj-ea"/>
              <a:cs typeface="+mj-cs"/>
              <a:sym typeface="Stag Sans Light" charset="0"/>
            </a:endParaRPr>
          </a:p>
          <a:p>
            <a:pPr algn="ctr">
              <a:defRPr/>
            </a:pPr>
            <a:endParaRPr lang="zh-CN" altLang="en-US" sz="3100" b="1" i="1" dirty="0">
              <a:solidFill>
                <a:srgbClr val="1F497D"/>
              </a:solidFill>
              <a:latin typeface="Stag Sans Light" charset="0"/>
              <a:sym typeface="Stag Sans Light" charset="0"/>
            </a:endParaRPr>
          </a:p>
        </p:txBody>
      </p:sp>
      <p:pic>
        <p:nvPicPr>
          <p:cNvPr id="36865" name="Picture 1" descr="C:\Users\user\Documents\Tencent Files\408943149\Image\C2C\MHZG%CLLCWM$7_WRDP07AE4.jpg"/>
          <p:cNvPicPr>
            <a:picLocks noChangeAspect="1" noChangeArrowheads="1"/>
          </p:cNvPicPr>
          <p:nvPr/>
        </p:nvPicPr>
        <p:blipFill>
          <a:blip r:embed="rId30" cstate="print"/>
          <a:srcRect b="22051"/>
          <a:stretch>
            <a:fillRect/>
          </a:stretch>
        </p:blipFill>
        <p:spPr bwMode="auto">
          <a:xfrm>
            <a:off x="7683385" y="5193773"/>
            <a:ext cx="1003417" cy="117441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8" descr="iStock_000023134063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4478338"/>
            <a:ext cx="3302000" cy="1465262"/>
          </a:xfrm>
          <a:prstGeom prst="rect">
            <a:avLst/>
          </a:prstGeom>
          <a:solidFill>
            <a:schemeClr val="bg1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302000" y="4478338"/>
            <a:ext cx="5842000" cy="1465262"/>
          </a:xfrm>
          <a:prstGeom prst="rect">
            <a:avLst/>
          </a:prstGeom>
          <a:solidFill>
            <a:srgbClr val="07397D">
              <a:alpha val="87057"/>
            </a:srgbClr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err="1" smtClean="0">
                <a:solidFill>
                  <a:srgbClr val="FFFFFF"/>
                </a:solidFill>
                <a:latin typeface="+mn-ea"/>
                <a:ea typeface="+mn-ea"/>
                <a:sym typeface="Calibri" pitchFamily="34" charset="0"/>
              </a:rPr>
              <a:t>E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  <a:ea typeface="+mn-ea"/>
                <a:sym typeface="Calibri" pitchFamily="34" charset="0"/>
              </a:rPr>
              <a:t>ventBank</a:t>
            </a:r>
            <a:r>
              <a:rPr lang="zh-CN" altLang="en-US" sz="3200" b="1" dirty="0" smtClean="0">
                <a:solidFill>
                  <a:srgbClr val="FFFFFF"/>
                </a:solidFill>
                <a:latin typeface="+mn-ea"/>
                <a:ea typeface="+mn-ea"/>
                <a:sym typeface="Calibri" pitchFamily="34" charset="0"/>
              </a:rPr>
              <a:t>产品特点</a:t>
            </a:r>
            <a:endParaRPr lang="en-US" sz="3200" b="1" dirty="0">
              <a:solidFill>
                <a:srgbClr val="FFFFFF"/>
              </a:solidFill>
              <a:latin typeface="+mn-ea"/>
              <a:ea typeface="+mn-ea"/>
              <a:sym typeface="Calibri" pitchFamily="34" charset="0"/>
            </a:endParaRPr>
          </a:p>
        </p:txBody>
      </p:sp>
      <p:pic>
        <p:nvPicPr>
          <p:cNvPr id="7" name="Picture 12" descr="EB_RGB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36" y="490855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749649" y="0"/>
            <a:ext cx="5696179" cy="1031060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Merriweather Sans Regular"/>
                <a:ea typeface="+mj-ea"/>
                <a:cs typeface="Merriweather Sans Regular"/>
              </a:defRPr>
            </a:lvl1pPr>
          </a:lstStyle>
          <a:p>
            <a:pPr algn="ctr"/>
            <a:endParaRPr lang="en-US" b="1" dirty="0">
              <a:solidFill>
                <a:srgbClr val="1F497D"/>
              </a:solidFill>
              <a:latin typeface="STag sans light"/>
              <a:cs typeface="STag sans light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6CB1-B278-8145-B23B-AFC765A29CC1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组合 5"/>
          <p:cNvGrpSpPr/>
          <p:nvPr/>
        </p:nvGrpSpPr>
        <p:grpSpPr>
          <a:xfrm>
            <a:off x="651649" y="2310393"/>
            <a:ext cx="2196000" cy="2700000"/>
            <a:chOff x="1017848" y="2276872"/>
            <a:chExt cx="2448272" cy="2520280"/>
          </a:xfrm>
        </p:grpSpPr>
        <p:sp>
          <p:nvSpPr>
            <p:cNvPr id="12" name="矩形 11"/>
            <p:cNvSpPr/>
            <p:nvPr/>
          </p:nvSpPr>
          <p:spPr>
            <a:xfrm>
              <a:off x="1017848" y="2780928"/>
              <a:ext cx="2448272" cy="2016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快速发布活动页面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PC, 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手机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, 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微信同步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多种社交媒体分享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自动群发邀请邮件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活动团队协同工作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流程图: 离页连接符 12"/>
            <p:cNvSpPr/>
            <p:nvPr/>
          </p:nvSpPr>
          <p:spPr>
            <a:xfrm>
              <a:off x="1017848" y="2276872"/>
              <a:ext cx="2448272" cy="576064"/>
            </a:xfrm>
            <a:prstGeom prst="flowChartOffpageConnector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活动前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6"/>
          <p:cNvGrpSpPr/>
          <p:nvPr/>
        </p:nvGrpSpPr>
        <p:grpSpPr>
          <a:xfrm>
            <a:off x="3412220" y="2310393"/>
            <a:ext cx="2376000" cy="2700000"/>
            <a:chOff x="1017848" y="2276872"/>
            <a:chExt cx="2448272" cy="2520280"/>
          </a:xfrm>
        </p:grpSpPr>
        <p:sp>
          <p:nvSpPr>
            <p:cNvPr id="15" name="矩形 14"/>
            <p:cNvSpPr/>
            <p:nvPr/>
          </p:nvSpPr>
          <p:spPr>
            <a:xfrm>
              <a:off x="1017848" y="2780928"/>
              <a:ext cx="2448272" cy="2016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网上支付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电子签到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迅速收集客户信息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实时下载最新资讯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现场问卷调查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流程图: 离页连接符 15"/>
            <p:cNvSpPr/>
            <p:nvPr/>
          </p:nvSpPr>
          <p:spPr>
            <a:xfrm>
              <a:off x="1017848" y="2276872"/>
              <a:ext cx="2448272" cy="576064"/>
            </a:xfrm>
            <a:prstGeom prst="flowChartOffpage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活动中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" name="组合 9"/>
          <p:cNvGrpSpPr/>
          <p:nvPr/>
        </p:nvGrpSpPr>
        <p:grpSpPr>
          <a:xfrm>
            <a:off x="6430335" y="2310393"/>
            <a:ext cx="2210765" cy="2664050"/>
            <a:chOff x="735482" y="1916847"/>
            <a:chExt cx="2464732" cy="2486726"/>
          </a:xfrm>
        </p:grpSpPr>
        <p:sp>
          <p:nvSpPr>
            <p:cNvPr id="18" name="矩形 17"/>
            <p:cNvSpPr/>
            <p:nvPr/>
          </p:nvSpPr>
          <p:spPr>
            <a:xfrm>
              <a:off x="751942" y="2387346"/>
              <a:ext cx="2448272" cy="201622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邮件营销（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EDM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  <a:endPara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客户关系（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CRM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  <a:endPara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财务收支</a:t>
              </a:r>
              <a:endPara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会员管理</a:t>
              </a:r>
              <a:endPara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机构设置</a:t>
              </a:r>
              <a:endPara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流程图: 离页连接符 18"/>
            <p:cNvSpPr/>
            <p:nvPr/>
          </p:nvSpPr>
          <p:spPr>
            <a:xfrm>
              <a:off x="735482" y="1916847"/>
              <a:ext cx="2448271" cy="576065"/>
            </a:xfrm>
            <a:prstGeom prst="flowChartOffpage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活动后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239714" y="204789"/>
            <a:ext cx="963612" cy="862012"/>
          </a:xfrm>
          <a:prstGeom prst="ellipse">
            <a:avLst/>
          </a:prstGeom>
          <a:solidFill>
            <a:srgbClr val="00B832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5000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1</a:t>
            </a:r>
            <a:endParaRPr lang="zh-CN" altLang="en-US" dirty="0"/>
          </a:p>
        </p:txBody>
      </p:sp>
      <p:sp>
        <p:nvSpPr>
          <p:cNvPr id="23" name="Title 1"/>
          <p:cNvSpPr>
            <a:spLocks noChangeArrowheads="1"/>
          </p:cNvSpPr>
          <p:nvPr/>
        </p:nvSpPr>
        <p:spPr bwMode="auto">
          <a:xfrm>
            <a:off x="1446067" y="163225"/>
            <a:ext cx="6089651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市</a:t>
            </a: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场营销</a:t>
            </a:r>
            <a:r>
              <a:rPr lang="zh-CN" altLang="en-US" sz="3600" b="1" i="1" dirty="0" smtClean="0">
                <a:solidFill>
                  <a:srgbClr val="00B050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一</a:t>
            </a:r>
            <a:r>
              <a:rPr lang="zh-CN" altLang="en-US" sz="3600" b="1" i="1" dirty="0" smtClean="0">
                <a:solidFill>
                  <a:srgbClr val="00B050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体化</a:t>
            </a: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的云平台</a:t>
            </a:r>
            <a:endParaRPr lang="en-US" altLang="en-US" sz="2700" b="1" dirty="0">
              <a:solidFill>
                <a:srgbClr val="1F497D"/>
              </a:solidFill>
              <a:latin typeface="Stag Sans Light" charset="0"/>
              <a:ea typeface="+mj-ea"/>
              <a:cs typeface="+mj-cs"/>
              <a:sym typeface="Stag Sans Light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1649" y="1379766"/>
            <a:ext cx="7431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  <a:cs typeface="Tahoma" pitchFamily="34" charset="0"/>
              </a:rPr>
              <a:t>一体化的管理平台，轻松管理市场活动全流程。</a:t>
            </a:r>
            <a:endParaRPr lang="zh-CN" altLang="en-US" dirty="0">
              <a:latin typeface="+mn-ea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34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3162" y="2074460"/>
            <a:ext cx="3697760" cy="425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35526"/>
            <a:ext cx="9144000" cy="1031060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Merriweather Sans Regular"/>
                <a:ea typeface="+mj-ea"/>
                <a:cs typeface="Merriweather Sans Regular"/>
              </a:defRPr>
            </a:lvl1pPr>
          </a:lstStyle>
          <a:p>
            <a:r>
              <a:rPr lang="zh-CN" altLang="en-US" sz="3600" b="1" dirty="0" smtClean="0">
                <a:latin typeface="Calibri" pitchFamily="34" charset="0"/>
              </a:rPr>
              <a:t>  </a:t>
            </a:r>
            <a:r>
              <a:rPr lang="zh-CN" altLang="en-US" sz="3300" b="1" dirty="0" smtClean="0">
                <a:latin typeface="微软雅黑" pitchFamily="34" charset="-122"/>
                <a:ea typeface="微软雅黑" pitchFamily="34" charset="-122"/>
              </a:rPr>
              <a:t>安全性最高</a:t>
            </a:r>
            <a:endParaRPr lang="zh-CN" altLang="en-US" sz="33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3371" y="2074460"/>
            <a:ext cx="8686796" cy="396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ct val="50000"/>
              </a:spcBef>
              <a:buFont typeface="Wingdings"/>
              <a:buChar char="n"/>
              <a:defRPr/>
            </a:pPr>
            <a:r>
              <a:rPr lang="zh-CN" altLang="en-US" sz="190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全球拥有两个数据中心；</a:t>
            </a:r>
            <a:endParaRPr lang="en-US" altLang="zh-CN" sz="1900" dirty="0" smtClean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457200">
              <a:spcBef>
                <a:spcPct val="50000"/>
              </a:spcBef>
              <a:buFont typeface="Wingdings"/>
              <a:buChar char="n"/>
              <a:defRPr/>
            </a:pPr>
            <a:r>
              <a:rPr lang="zh-CN" altLang="en-US" sz="190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加入了全球云安全联盟（</a:t>
            </a:r>
            <a:r>
              <a:rPr lang="en-US" altLang="en-US" sz="190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CSA</a:t>
            </a:r>
            <a:r>
              <a:rPr lang="zh-CN" altLang="en-US" sz="190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）；</a:t>
            </a:r>
            <a:endParaRPr lang="en-US" altLang="zh-CN" sz="1900" dirty="0" smtClean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457200">
              <a:spcBef>
                <a:spcPct val="50000"/>
              </a:spcBef>
              <a:buFont typeface="Wingdings"/>
              <a:buChar char="n"/>
              <a:defRPr/>
            </a:pPr>
            <a:r>
              <a:rPr lang="zh-CN" altLang="en-US" sz="190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全站应用</a:t>
            </a:r>
            <a:r>
              <a:rPr lang="en-US" altLang="en-US" sz="190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SSL </a:t>
            </a:r>
            <a:r>
              <a:rPr lang="zh-CN" altLang="en-US" sz="190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（验证与加密功能）；</a:t>
            </a:r>
            <a:endParaRPr lang="en-US" altLang="zh-CN" sz="1900" dirty="0" smtClean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457200">
              <a:spcBef>
                <a:spcPct val="50000"/>
              </a:spcBef>
              <a:buFont typeface="Wingdings"/>
              <a:buChar char="n"/>
              <a:defRPr/>
            </a:pPr>
            <a:r>
              <a:rPr lang="en-US" altLang="zh-CN" sz="190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ISO 27001 </a:t>
            </a:r>
            <a:r>
              <a:rPr lang="zh-CN" altLang="en-US" sz="190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最佳实践；</a:t>
            </a:r>
            <a:endParaRPr lang="en-US" altLang="zh-CN" sz="1900" dirty="0" smtClean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457200">
              <a:spcBef>
                <a:spcPct val="50000"/>
              </a:spcBef>
              <a:buFont typeface="Wingdings"/>
              <a:buChar char="n"/>
              <a:defRPr/>
            </a:pPr>
            <a:r>
              <a:rPr lang="zh-CN" altLang="en-US" sz="190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定期进行信息安全审计；</a:t>
            </a:r>
            <a:endParaRPr lang="en-US" altLang="zh-CN" sz="1900" dirty="0" smtClean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457200">
              <a:spcBef>
                <a:spcPct val="50000"/>
              </a:spcBef>
              <a:buFont typeface="Wingdings"/>
              <a:buChar char="n"/>
              <a:defRPr/>
            </a:pPr>
            <a:r>
              <a:rPr lang="zh-CN" altLang="en-US" sz="190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采用多租户数据架构 。</a:t>
            </a:r>
            <a:endParaRPr lang="en-US" altLang="zh-CN" sz="1900" dirty="0" smtClean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en-US" altLang="zh-CN" sz="2000" b="1" dirty="0" smtClean="0">
              <a:solidFill>
                <a:schemeClr val="bg2"/>
              </a:solidFill>
              <a:latin typeface="+mn-ea"/>
            </a:endParaRPr>
          </a:p>
          <a:p>
            <a:pPr>
              <a:spcBef>
                <a:spcPct val="50000"/>
              </a:spcBef>
              <a:defRPr/>
            </a:pPr>
            <a:endParaRPr lang="en-US" altLang="zh-CN" sz="2000" b="1" dirty="0" smtClean="0"/>
          </a:p>
          <a:p>
            <a:pPr>
              <a:spcBef>
                <a:spcPct val="50000"/>
              </a:spcBef>
              <a:defRPr/>
            </a:pPr>
            <a:endParaRPr lang="en-US" altLang="zh-CN" sz="2000" b="1" dirty="0" smtClean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6CB1-B278-8145-B23B-AFC765A29CC1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图片 13" descr="52f9377c5608519a006b789232e1187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0636" y="204574"/>
            <a:ext cx="2854323" cy="1779633"/>
          </a:xfrm>
          <a:prstGeom prst="rect">
            <a:avLst/>
          </a:prstGeom>
        </p:spPr>
      </p:pic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324080" y="204574"/>
            <a:ext cx="963612" cy="862012"/>
          </a:xfrm>
          <a:prstGeom prst="ellipse">
            <a:avLst/>
          </a:prstGeom>
          <a:solidFill>
            <a:srgbClr val="00B832"/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5000" dirty="0" smtClean="0">
                <a:solidFill>
                  <a:schemeClr val="bg1"/>
                </a:solidFill>
                <a:latin typeface="Segoe UI" pitchFamily="34" charset="0"/>
                <a:sym typeface="Segoe UI" pitchFamily="34" charset="0"/>
              </a:rPr>
              <a:t>2</a:t>
            </a:r>
            <a:endParaRPr lang="zh-CN" altLang="en-US" dirty="0"/>
          </a:p>
        </p:txBody>
      </p:sp>
      <p:sp>
        <p:nvSpPr>
          <p:cNvPr id="12" name="Title 1"/>
          <p:cNvSpPr>
            <a:spLocks noChangeArrowheads="1"/>
          </p:cNvSpPr>
          <p:nvPr/>
        </p:nvSpPr>
        <p:spPr bwMode="auto">
          <a:xfrm>
            <a:off x="1446067" y="163225"/>
            <a:ext cx="6089651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3600" b="1" i="1" dirty="0" smtClean="0">
                <a:solidFill>
                  <a:srgbClr val="00B050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最安全</a:t>
            </a:r>
            <a:r>
              <a:rPr lang="zh-CN" altLang="en-US" sz="2700" b="1" dirty="0" smtClean="0">
                <a:solidFill>
                  <a:srgbClr val="1F497D"/>
                </a:solidFill>
                <a:latin typeface="Stag Sans Light" charset="0"/>
                <a:ea typeface="+mj-ea"/>
                <a:cs typeface="+mj-cs"/>
                <a:sym typeface="Stag Sans Light" charset="0"/>
              </a:rPr>
              <a:t>的智能管理平台</a:t>
            </a:r>
            <a:endParaRPr lang="en-US" altLang="en-US" sz="2700" b="1" dirty="0">
              <a:solidFill>
                <a:srgbClr val="1F497D"/>
              </a:solidFill>
              <a:latin typeface="Stag Sans Light" charset="0"/>
              <a:ea typeface="+mj-ea"/>
              <a:cs typeface="+mj-cs"/>
              <a:sym typeface="Stag Sans Light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5131" y="1251252"/>
            <a:ext cx="7594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52D75"/>
                </a:solidFill>
              </a:rPr>
              <a:t>We are </a:t>
            </a:r>
            <a:r>
              <a:rPr lang="en-US" altLang="zh-CN" sz="2000" b="1" i="1" dirty="0" err="1" smtClean="0">
                <a:solidFill>
                  <a:srgbClr val="00B050"/>
                </a:solidFill>
              </a:rPr>
              <a:t>EventBank</a:t>
            </a:r>
            <a:r>
              <a:rPr lang="en-US" altLang="zh-CN" sz="2000" dirty="0" err="1" smtClean="0">
                <a:solidFill>
                  <a:srgbClr val="00B050"/>
                </a:solidFill>
              </a:rPr>
              <a:t>,</a:t>
            </a:r>
            <a:r>
              <a:rPr lang="en-US" altLang="zh-CN" sz="2000" dirty="0" err="1" smtClean="0">
                <a:solidFill>
                  <a:srgbClr val="052D75"/>
                </a:solidFill>
              </a:rPr>
              <a:t>We</a:t>
            </a:r>
            <a:r>
              <a:rPr lang="en-US" altLang="zh-CN" sz="2000" dirty="0" smtClean="0">
                <a:solidFill>
                  <a:srgbClr val="00B050"/>
                </a:solidFill>
              </a:rPr>
              <a:t> </a:t>
            </a:r>
            <a:r>
              <a:rPr lang="en-US" altLang="zh-CN" sz="2000" dirty="0" smtClean="0">
                <a:solidFill>
                  <a:srgbClr val="052D75"/>
                </a:solidFill>
              </a:rPr>
              <a:t>are as safe as a </a:t>
            </a:r>
            <a:r>
              <a:rPr lang="en-US" altLang="zh-CN" sz="2000" b="1" i="1" dirty="0" smtClean="0">
                <a:solidFill>
                  <a:srgbClr val="00B050"/>
                </a:solidFill>
              </a:rPr>
              <a:t>Bank</a:t>
            </a:r>
            <a:r>
              <a:rPr lang="en-US" altLang="zh-CN" sz="2000" dirty="0" smtClean="0">
                <a:solidFill>
                  <a:srgbClr val="00B050"/>
                </a:solidFill>
              </a:rPr>
              <a:t>.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4291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5327F"/>
      </a:dk1>
      <a:lt1>
        <a:srgbClr val="FFFFFF"/>
      </a:lt1>
      <a:dk2>
        <a:srgbClr val="19BD27"/>
      </a:dk2>
      <a:lt2>
        <a:srgbClr val="000000"/>
      </a:lt2>
      <a:accent1>
        <a:srgbClr val="F8B822"/>
      </a:accent1>
      <a:accent2>
        <a:srgbClr val="91D71F"/>
      </a:accent2>
      <a:accent3>
        <a:srgbClr val="FFFFFF"/>
      </a:accent3>
      <a:accent4>
        <a:srgbClr val="03296C"/>
      </a:accent4>
      <a:accent5>
        <a:srgbClr val="FBD8AB"/>
      </a:accent5>
      <a:accent6>
        <a:srgbClr val="83C31B"/>
      </a:accent6>
      <a:hlink>
        <a:srgbClr val="0000FF"/>
      </a:hlink>
      <a:folHlink>
        <a:srgbClr val="800080"/>
      </a:folHlink>
    </a:clrScheme>
    <a:fontScheme name="1_Office Theme">
      <a:majorFont>
        <a:latin typeface="Merriweather Sans Bold"/>
        <a:ea typeface="宋体"/>
        <a:cs typeface=""/>
      </a:majorFont>
      <a:minorFont>
        <a:latin typeface="Merriweather Sans Regular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1148</Words>
  <Application>Microsoft Office PowerPoint</Application>
  <PresentationFormat>全屏显示(4:3)</PresentationFormat>
  <Paragraphs>132</Paragraphs>
  <Slides>29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企业案例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S&amp;H</dc:creator>
  <cp:lastModifiedBy>lee</cp:lastModifiedBy>
  <cp:revision>1254</cp:revision>
  <dcterms:modified xsi:type="dcterms:W3CDTF">2016-04-13T09:53:53Z</dcterms:modified>
</cp:coreProperties>
</file>